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Teko SemiBold"/>
      <p:regular r:id="rId51"/>
      <p:bold r:id="rId52"/>
    </p:embeddedFont>
    <p:embeddedFont>
      <p:font typeface="Teko"/>
      <p:bold r:id="rId53"/>
    </p:embeddedFont>
    <p:embeddedFont>
      <p:font typeface="Source Sans 3 SemiBold"/>
      <p:regular r:id="rId54"/>
      <p:bold r:id="rId55"/>
      <p:italic r:id="rId56"/>
      <p:boldItalic r:id="rId57"/>
    </p:embeddedFont>
    <p:embeddedFont>
      <p:font typeface="Source Sans 3 Medium"/>
      <p:regular r:id="rId58"/>
      <p:bold r:id="rId59"/>
      <p:italic r:id="rId60"/>
      <p:boldItalic r:id="rId61"/>
    </p:embeddedFont>
    <p:embeddedFont>
      <p:font typeface="Source Sans 3"/>
      <p:regular r:id="rId62"/>
      <p:bold r:id="rId63"/>
      <p:italic r:id="rId64"/>
      <p:boldItalic r:id="rId65"/>
    </p:embeddedFont>
    <p:embeddedFont>
      <p:font typeface="Teko Medium"/>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Sans3-regular.fntdata"/><Relationship Id="rId61" Type="http://schemas.openxmlformats.org/officeDocument/2006/relationships/font" Target="fonts/SourceSans3Medium-boldItalic.fntdata"/><Relationship Id="rId20" Type="http://schemas.openxmlformats.org/officeDocument/2006/relationships/slide" Target="slides/slide15.xml"/><Relationship Id="rId64" Type="http://schemas.openxmlformats.org/officeDocument/2006/relationships/font" Target="fonts/SourceSans3-italic.fntdata"/><Relationship Id="rId63" Type="http://schemas.openxmlformats.org/officeDocument/2006/relationships/font" Target="fonts/SourceSans3-bold.fntdata"/><Relationship Id="rId22" Type="http://schemas.openxmlformats.org/officeDocument/2006/relationships/slide" Target="slides/slide17.xml"/><Relationship Id="rId66" Type="http://schemas.openxmlformats.org/officeDocument/2006/relationships/font" Target="fonts/TekoMedium-regular.fntdata"/><Relationship Id="rId21" Type="http://schemas.openxmlformats.org/officeDocument/2006/relationships/slide" Target="slides/slide16.xml"/><Relationship Id="rId65" Type="http://schemas.openxmlformats.org/officeDocument/2006/relationships/font" Target="fonts/SourceSans3-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TekoMedium-bold.fntdata"/><Relationship Id="rId60" Type="http://schemas.openxmlformats.org/officeDocument/2006/relationships/font" Target="fonts/SourceSans3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ekoSemiBold-regular.fntdata"/><Relationship Id="rId50" Type="http://schemas.openxmlformats.org/officeDocument/2006/relationships/slide" Target="slides/slide45.xml"/><Relationship Id="rId53" Type="http://schemas.openxmlformats.org/officeDocument/2006/relationships/font" Target="fonts/Teko-bold.fntdata"/><Relationship Id="rId52" Type="http://schemas.openxmlformats.org/officeDocument/2006/relationships/font" Target="fonts/TekoSemiBold-bold.fntdata"/><Relationship Id="rId11" Type="http://schemas.openxmlformats.org/officeDocument/2006/relationships/slide" Target="slides/slide6.xml"/><Relationship Id="rId55" Type="http://schemas.openxmlformats.org/officeDocument/2006/relationships/font" Target="fonts/SourceSans3SemiBold-bold.fntdata"/><Relationship Id="rId10" Type="http://schemas.openxmlformats.org/officeDocument/2006/relationships/slide" Target="slides/slide5.xml"/><Relationship Id="rId54" Type="http://schemas.openxmlformats.org/officeDocument/2006/relationships/font" Target="fonts/SourceSans3SemiBold-regular.fntdata"/><Relationship Id="rId13" Type="http://schemas.openxmlformats.org/officeDocument/2006/relationships/slide" Target="slides/slide8.xml"/><Relationship Id="rId57" Type="http://schemas.openxmlformats.org/officeDocument/2006/relationships/font" Target="fonts/SourceSans3SemiBold-boldItalic.fntdata"/><Relationship Id="rId12" Type="http://schemas.openxmlformats.org/officeDocument/2006/relationships/slide" Target="slides/slide7.xml"/><Relationship Id="rId56" Type="http://schemas.openxmlformats.org/officeDocument/2006/relationships/font" Target="fonts/SourceSans3SemiBold-italic.fntdata"/><Relationship Id="rId15" Type="http://schemas.openxmlformats.org/officeDocument/2006/relationships/slide" Target="slides/slide10.xml"/><Relationship Id="rId59" Type="http://schemas.openxmlformats.org/officeDocument/2006/relationships/font" Target="fonts/SourceSans3Medium-bold.fntdata"/><Relationship Id="rId14" Type="http://schemas.openxmlformats.org/officeDocument/2006/relationships/slide" Target="slides/slide9.xml"/><Relationship Id="rId58" Type="http://schemas.openxmlformats.org/officeDocument/2006/relationships/font" Target="fonts/SourceSans3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1pPr>
            <a:lvl2pPr indent="-228600" lvl="1" marL="9144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2pPr>
            <a:lvl3pPr indent="-228600" lvl="2" marL="13716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3pPr>
            <a:lvl4pPr indent="-228600" lvl="3" marL="18288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4pPr>
            <a:lvl5pPr indent="-228600" lvl="4" marL="22860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5pPr>
            <a:lvl6pPr indent="-228600" lvl="5" marL="27432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6pPr>
            <a:lvl7pPr indent="-228600" lvl="6" marL="32004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7pPr>
            <a:lvl8pPr indent="-228600" lvl="7" marL="36576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8pPr>
            <a:lvl9pPr indent="-228600" lvl="8" marL="41148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0107b0fa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0107b0fa7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a939b150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a939b150c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does not cover things like category and content rating </a:t>
            </a:r>
            <a:r>
              <a:rPr lang="en-US"/>
              <a:t>because</a:t>
            </a:r>
            <a:r>
              <a:rPr lang="en-US"/>
              <a:t> those are classes, not numbers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a939b150c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a939b150c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a939b150c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a939b150c_0_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3cd9c1964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3cd9c1964_1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a939b150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a939b150c_0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aabfd530a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aabfd530ae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a939b150c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a939b150c_0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a939b150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a939b150c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a939b150c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a939b150c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a939b150c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a939b150c_0_1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a939b150c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a939b150c_0_1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a939b150c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a939b150c_0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b758eda3b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b758eda3b_1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a939b150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aa939b150c_0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aa02e7dc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aaa02e7dca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b758eda3b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b758eda3b_1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aa939b150c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aa939b150c_0_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b758eda3b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b758eda3b_1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aa939b150c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aa939b150c_0_2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b7f2e6ae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b7f2e6aeb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Accuracy = (TP + TN) / (no. of samples)) = </a:t>
            </a:r>
            <a:r>
              <a:rPr lang="en-US">
                <a:solidFill>
                  <a:schemeClr val="dk1"/>
                </a:solidFill>
              </a:rPr>
              <a:t> (TP + TN) / (TP + TN + FP + FN)</a:t>
            </a:r>
            <a:br>
              <a:rPr lang="en-US"/>
            </a:br>
            <a:r>
              <a:rPr lang="en-US"/>
              <a:t>balanced accuracy = (</a:t>
            </a:r>
            <a:r>
              <a:rPr lang="en-US"/>
              <a:t>sensitivity</a:t>
            </a:r>
            <a:r>
              <a:rPr lang="en-US"/>
              <a:t> + specificity)/2</a:t>
            </a:r>
            <a:br>
              <a:rPr lang="en-US"/>
            </a:br>
            <a:r>
              <a:rPr lang="en-US"/>
              <a:t>Sensitivity = TP / (TP + FN) → The proportion of actual positive cases that were correctly predicted as positive.</a:t>
            </a:r>
            <a:br>
              <a:rPr lang="en-US"/>
            </a:br>
            <a:r>
              <a:rPr lang="en-US"/>
              <a:t>Specificity = TN / (TN + FP) → The proportion of actual negative cases that were correctly predicted as negative.</a:t>
            </a:r>
            <a:br>
              <a:rPr lang="en-US"/>
            </a:br>
            <a:br>
              <a:rPr lang="en-US"/>
            </a:br>
            <a:br>
              <a:rPr lang="en-US"/>
            </a:br>
            <a:r>
              <a:rPr lang="en-US"/>
              <a:t>1.</a:t>
            </a:r>
            <a:r>
              <a:rPr lang="en-US"/>
              <a:t>Overall performance is strong.  ( Accuracy = 0.81)</a:t>
            </a:r>
            <a:endParaRPr/>
          </a:p>
          <a:p>
            <a:pPr indent="0" lvl="0" marL="0" rtl="0" algn="l">
              <a:spcBef>
                <a:spcPts val="0"/>
              </a:spcBef>
              <a:spcAft>
                <a:spcPts val="0"/>
              </a:spcAft>
              <a:buNone/>
            </a:pPr>
            <a:r>
              <a:rPr lang="en-US"/>
              <a:t>2.Most of the mistakes are just one level off.  example:  in confusion matrix L2 app is usually misclassified as L1 or L3, not as L0 or L4.</a:t>
            </a:r>
            <a:endParaRPr/>
          </a:p>
          <a:p>
            <a:pPr indent="0" lvl="0" marL="0" rtl="0" algn="l">
              <a:spcBef>
                <a:spcPts val="0"/>
              </a:spcBef>
              <a:spcAft>
                <a:spcPts val="0"/>
              </a:spcAft>
              <a:buNone/>
            </a:pPr>
            <a:r>
              <a:rPr lang="en-US"/>
              <a:t>3.Number of reviews is the dominant factor in high installs.</a:t>
            </a:r>
            <a:endParaRPr/>
          </a:p>
          <a:p>
            <a:pPr indent="0" lvl="0" marL="0" rtl="0" algn="l">
              <a:spcBef>
                <a:spcPts val="0"/>
              </a:spcBef>
              <a:spcAft>
                <a:spcPts val="0"/>
              </a:spcAft>
              <a:buNone/>
            </a:pPr>
            <a:r>
              <a:rPr lang="en-US"/>
              <a:t>4.Free apps and certain categories boost installs</a:t>
            </a:r>
            <a:endParaRPr/>
          </a:p>
          <a:p>
            <a:pPr indent="0" lvl="0" marL="0" rtl="0" algn="l">
              <a:spcBef>
                <a:spcPts val="0"/>
              </a:spcBef>
              <a:spcAft>
                <a:spcPts val="0"/>
              </a:spcAft>
              <a:buNone/>
            </a:pPr>
            <a:r>
              <a:rPr lang="en-US"/>
              <a:t>5. Rating is less critical once reviews are high.</a:t>
            </a:r>
            <a:br>
              <a:rPr lang="en-US"/>
            </a:br>
            <a:r>
              <a:rPr lang="en-US"/>
              <a:t>6.Being free and belonging to categories like video players, photography... increases the probability of high installs.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a939b150c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a939b150c_0_2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a939b150c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a939b150c_0_2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a939b150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aa939b150c_0_1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a939b150c_0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aa939b150c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3cd9c1964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3cd9c1964_1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aa939b150c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aa939b150c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3cd9c196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3cd9c1964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a939b150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aa939b150c_0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a939b150c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a939b150c_0_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aaa02e7d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aaa02e7dca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aaa02e7dc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aaa02e7dca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0107b0fa7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0107b0fa7_0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aa939b150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aa939b150c_0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ab758eda3b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ab758eda3b_1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a3cd9c1964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a3cd9c1964_1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b758eda3b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b758eda3b_1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aa939b150c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a939b150c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3cd9c1964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3cd9c1964_1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0107b0fa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0107b0fa7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0107b0fa7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0107b0fa7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aa939b150c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aa939b150c_0_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a939b150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a939b150c_0_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skip during presentation, but </a:t>
            </a:r>
            <a:r>
              <a:rPr lang="en-US"/>
              <a:t>leave</a:t>
            </a:r>
            <a:r>
              <a:rPr lang="en-US"/>
              <a:t> here for completeness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a939b150c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a939b150c_0_2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chemeClr val="dk1"/>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0" y="0"/>
            <a:ext cx="9144000" cy="5120640"/>
          </a:xfrm>
          <a:prstGeom prst="rect">
            <a:avLst/>
          </a:prstGeom>
          <a:noFill/>
          <a:ln>
            <a:noFill/>
          </a:ln>
        </p:spPr>
      </p:pic>
      <p:sp>
        <p:nvSpPr>
          <p:cNvPr id="13" name="Google Shape;13;p2"/>
          <p:cNvSpPr/>
          <p:nvPr>
            <p:ph idx="2" type="pic"/>
          </p:nvPr>
        </p:nvSpPr>
        <p:spPr>
          <a:xfrm>
            <a:off x="6819843" y="286172"/>
            <a:ext cx="2009775" cy="382258"/>
          </a:xfrm>
          <a:prstGeom prst="rect">
            <a:avLst/>
          </a:prstGeom>
          <a:noFill/>
          <a:ln>
            <a:noFill/>
          </a:ln>
        </p:spPr>
      </p:sp>
      <p:sp>
        <p:nvSpPr>
          <p:cNvPr id="14" name="Google Shape;14;p2"/>
          <p:cNvSpPr txBox="1"/>
          <p:nvPr>
            <p:ph type="title"/>
          </p:nvPr>
        </p:nvSpPr>
        <p:spPr>
          <a:xfrm>
            <a:off x="457200" y="1057275"/>
            <a:ext cx="8229599" cy="1711938"/>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5200"/>
              <a:buFont typeface="Teko SemiBold"/>
              <a:buNone/>
              <a:defRPr sz="52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15" name="Google Shape;15;p2"/>
          <p:cNvSpPr txBox="1"/>
          <p:nvPr>
            <p:ph idx="1" type="subTitle"/>
          </p:nvPr>
        </p:nvSpPr>
        <p:spPr>
          <a:xfrm>
            <a:off x="457200" y="2782650"/>
            <a:ext cx="8229600" cy="714300"/>
          </a:xfrm>
          <a:prstGeom prst="rect">
            <a:avLst/>
          </a:prstGeom>
        </p:spPr>
        <p:txBody>
          <a:bodyPr anchorCtr="0" anchor="t" bIns="0" lIns="18275" spcFirstLastPara="1" rIns="0" wrap="square" tIns="0">
            <a:normAutofit/>
          </a:bodyPr>
          <a:lstStyle>
            <a:lvl1pPr lvl="0">
              <a:spcBef>
                <a:spcPts val="1200"/>
              </a:spcBef>
              <a:spcAft>
                <a:spcPts val="0"/>
              </a:spcAft>
              <a:buClr>
                <a:schemeClr val="lt1"/>
              </a:buClr>
              <a:buSzPts val="1800"/>
              <a:buFont typeface="Source Sans 3 SemiBold"/>
              <a:buNone/>
              <a:defRPr sz="1800">
                <a:solidFill>
                  <a:schemeClr val="lt1"/>
                </a:solidFill>
                <a:latin typeface="Source Sans 3 SemiBold"/>
                <a:ea typeface="Source Sans 3 SemiBold"/>
                <a:cs typeface="Source Sans 3 SemiBold"/>
                <a:sym typeface="Source Sans 3 SemiBold"/>
              </a:defRPr>
            </a:lvl1pPr>
            <a:lvl2pPr lvl="1">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2pPr>
            <a:lvl3pPr lvl="2">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3pPr>
            <a:lvl4pPr lvl="3">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4pPr>
            <a:lvl5pPr lvl="4">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5pPr>
            <a:lvl6pPr lvl="5">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6pPr>
            <a:lvl7pPr lvl="6">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7pPr>
            <a:lvl8pPr lvl="7">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8pPr>
            <a:lvl9pPr lvl="8">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9pPr>
          </a:lstStyle>
          <a:p/>
        </p:txBody>
      </p:sp>
      <p:sp>
        <p:nvSpPr>
          <p:cNvPr id="16" name="Google Shape;16;p2"/>
          <p:cNvSpPr txBox="1"/>
          <p:nvPr>
            <p:ph idx="3" type="subTitle"/>
          </p:nvPr>
        </p:nvSpPr>
        <p:spPr>
          <a:xfrm>
            <a:off x="461400" y="4429125"/>
            <a:ext cx="8229600" cy="257100"/>
          </a:xfrm>
          <a:prstGeom prst="rect">
            <a:avLst/>
          </a:prstGeom>
        </p:spPr>
        <p:txBody>
          <a:bodyPr anchorCtr="0" anchor="t" bIns="0" lIns="18275" spcFirstLastPara="1" rIns="0" wrap="square" tIns="0">
            <a:normAutofit/>
          </a:bodyPr>
          <a:lstStyle>
            <a:lvl1pPr lvl="0">
              <a:spcBef>
                <a:spcPts val="1200"/>
              </a:spcBef>
              <a:spcAft>
                <a:spcPts val="0"/>
              </a:spcAft>
              <a:buClr>
                <a:schemeClr val="lt2"/>
              </a:buClr>
              <a:buSzPts val="1100"/>
              <a:buNone/>
              <a:defRPr sz="1100">
                <a:solidFill>
                  <a:schemeClr val="lt2"/>
                </a:solidFill>
              </a:defRPr>
            </a:lvl1pPr>
            <a:lvl2pPr lvl="1">
              <a:spcBef>
                <a:spcPts val="1200"/>
              </a:spcBef>
              <a:spcAft>
                <a:spcPts val="0"/>
              </a:spcAft>
              <a:buClr>
                <a:schemeClr val="lt2"/>
              </a:buClr>
              <a:buSzPts val="1100"/>
              <a:buNone/>
              <a:defRPr sz="1100">
                <a:solidFill>
                  <a:schemeClr val="lt2"/>
                </a:solidFill>
              </a:defRPr>
            </a:lvl2pPr>
            <a:lvl3pPr lvl="2">
              <a:spcBef>
                <a:spcPts val="1200"/>
              </a:spcBef>
              <a:spcAft>
                <a:spcPts val="0"/>
              </a:spcAft>
              <a:buClr>
                <a:schemeClr val="lt2"/>
              </a:buClr>
              <a:buSzPts val="1100"/>
              <a:buNone/>
              <a:defRPr sz="1100">
                <a:solidFill>
                  <a:schemeClr val="lt2"/>
                </a:solidFill>
              </a:defRPr>
            </a:lvl3pPr>
            <a:lvl4pPr lvl="3">
              <a:spcBef>
                <a:spcPts val="1200"/>
              </a:spcBef>
              <a:spcAft>
                <a:spcPts val="0"/>
              </a:spcAft>
              <a:buClr>
                <a:schemeClr val="lt2"/>
              </a:buClr>
              <a:buSzPts val="1100"/>
              <a:buNone/>
              <a:defRPr sz="1100">
                <a:solidFill>
                  <a:schemeClr val="lt2"/>
                </a:solidFill>
              </a:defRPr>
            </a:lvl4pPr>
            <a:lvl5pPr lvl="4">
              <a:spcBef>
                <a:spcPts val="1200"/>
              </a:spcBef>
              <a:spcAft>
                <a:spcPts val="0"/>
              </a:spcAft>
              <a:buClr>
                <a:schemeClr val="lt2"/>
              </a:buClr>
              <a:buSzPts val="1100"/>
              <a:buNone/>
              <a:defRPr sz="1100">
                <a:solidFill>
                  <a:schemeClr val="lt2"/>
                </a:solidFill>
              </a:defRPr>
            </a:lvl5pPr>
            <a:lvl6pPr lvl="5">
              <a:spcBef>
                <a:spcPts val="1200"/>
              </a:spcBef>
              <a:spcAft>
                <a:spcPts val="0"/>
              </a:spcAft>
              <a:buClr>
                <a:schemeClr val="lt2"/>
              </a:buClr>
              <a:buSzPts val="1100"/>
              <a:buNone/>
              <a:defRPr sz="1100">
                <a:solidFill>
                  <a:schemeClr val="lt2"/>
                </a:solidFill>
              </a:defRPr>
            </a:lvl6pPr>
            <a:lvl7pPr lvl="6">
              <a:spcBef>
                <a:spcPts val="1200"/>
              </a:spcBef>
              <a:spcAft>
                <a:spcPts val="0"/>
              </a:spcAft>
              <a:buClr>
                <a:schemeClr val="lt2"/>
              </a:buClr>
              <a:buSzPts val="1100"/>
              <a:buNone/>
              <a:defRPr sz="1100">
                <a:solidFill>
                  <a:schemeClr val="lt2"/>
                </a:solidFill>
              </a:defRPr>
            </a:lvl7pPr>
            <a:lvl8pPr lvl="7">
              <a:spcBef>
                <a:spcPts val="1200"/>
              </a:spcBef>
              <a:spcAft>
                <a:spcPts val="0"/>
              </a:spcAft>
              <a:buClr>
                <a:schemeClr val="lt2"/>
              </a:buClr>
              <a:buSzPts val="1100"/>
              <a:buNone/>
              <a:defRPr sz="1100">
                <a:solidFill>
                  <a:schemeClr val="lt2"/>
                </a:solidFill>
              </a:defRPr>
            </a:lvl8pPr>
            <a:lvl9pPr lvl="8">
              <a:spcBef>
                <a:spcPts val="1200"/>
              </a:spcBef>
              <a:spcAft>
                <a:spcPts val="0"/>
              </a:spcAft>
              <a:buClr>
                <a:schemeClr val="lt2"/>
              </a:buClr>
              <a:buSzPts val="1100"/>
              <a:buNone/>
              <a:defRPr sz="1100">
                <a:solidFill>
                  <a:schemeClr val="lt2"/>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1753">
          <p15:clr>
            <a:srgbClr val="E46962"/>
          </p15:clr>
        </p15:guide>
        <p15:guide id="4" orient="horz" pos="2203">
          <p15:clr>
            <a:srgbClr val="E46962"/>
          </p15:clr>
        </p15:guide>
        <p15:guide id="5" orient="horz" pos="295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howMasterSp="0">
  <p:cSld name="Section">
    <p:bg>
      <p:bgPr>
        <a:solidFill>
          <a:schemeClr val="dk1"/>
        </a:solidFill>
      </p:bgPr>
    </p:bg>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0" t="91691"/>
          <a:stretch/>
        </p:blipFill>
        <p:spPr>
          <a:xfrm>
            <a:off x="1850" y="4718049"/>
            <a:ext cx="9144000" cy="427531"/>
          </a:xfrm>
          <a:prstGeom prst="rect">
            <a:avLst/>
          </a:prstGeom>
          <a:noFill/>
          <a:ln>
            <a:noFill/>
          </a:ln>
        </p:spPr>
      </p:pic>
      <p:sp>
        <p:nvSpPr>
          <p:cNvPr id="73" name="Google Shape;73;p11"/>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1pPr>
            <a:lvl2pPr indent="0" lvl="1"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2pPr>
            <a:lvl3pPr indent="0" lvl="2"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3pPr>
            <a:lvl4pPr indent="0" lvl="3"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4pPr>
            <a:lvl5pPr indent="0" lvl="4"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5pPr>
            <a:lvl6pPr indent="0" lvl="5"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6pPr>
            <a:lvl7pPr indent="0" lvl="6"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7pPr>
            <a:lvl8pPr indent="0" lvl="7"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8pPr>
            <a:lvl9pPr indent="0" lvl="8"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11"/>
          <p:cNvSpPr txBox="1"/>
          <p:nvPr>
            <p:ph type="title"/>
          </p:nvPr>
        </p:nvSpPr>
        <p:spPr>
          <a:xfrm>
            <a:off x="457200" y="1522413"/>
            <a:ext cx="8229599" cy="1743075"/>
          </a:xfrm>
          <a:prstGeom prst="rect">
            <a:avLst/>
          </a:prstGeom>
          <a:noFill/>
          <a:ln>
            <a:noFill/>
          </a:ln>
        </p:spPr>
        <p:txBody>
          <a:bodyPr anchorCtr="0" anchor="ctr" bIns="0" lIns="0" spcFirstLastPara="1" rIns="0" wrap="square" tIns="0">
            <a:normAutofit/>
          </a:bodyPr>
          <a:lstStyle>
            <a:lvl1pPr lvl="0" algn="l">
              <a:lnSpc>
                <a:spcPct val="80000"/>
              </a:lnSpc>
              <a:spcBef>
                <a:spcPts val="0"/>
              </a:spcBef>
              <a:spcAft>
                <a:spcPts val="0"/>
              </a:spcAft>
              <a:buClr>
                <a:srgbClr val="FFFFFF"/>
              </a:buClr>
              <a:buSzPts val="4800"/>
              <a:buNone/>
              <a:defRPr i="0" sz="48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75" name="Shape 75"/>
        <p:cNvGrpSpPr/>
        <p:nvPr/>
      </p:nvGrpSpPr>
      <p:grpSpPr>
        <a:xfrm>
          <a:off x="0" y="0"/>
          <a:ext cx="0" cy="0"/>
          <a:chOff x="0" y="0"/>
          <a:chExt cx="0" cy="0"/>
        </a:xfrm>
      </p:grpSpPr>
      <p:sp>
        <p:nvSpPr>
          <p:cNvPr id="76" name="Google Shape;76;p12"/>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77" name="Google Shape;77;p12"/>
          <p:cNvSpPr txBox="1"/>
          <p:nvPr>
            <p:ph idx="1" type="body"/>
          </p:nvPr>
        </p:nvSpPr>
        <p:spPr>
          <a:xfrm>
            <a:off x="457200" y="1300163"/>
            <a:ext cx="8229600" cy="312896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Clr>
                <a:schemeClr val="dk1"/>
              </a:buClr>
              <a:buSzPts val="1600"/>
              <a:buNone/>
              <a:defRPr/>
            </a:lvl1pPr>
            <a:lvl2pPr indent="-228600" lvl="1" marL="914400" algn="l">
              <a:lnSpc>
                <a:spcPct val="100000"/>
              </a:lnSpc>
              <a:spcBef>
                <a:spcPts val="1200"/>
              </a:spcBef>
              <a:spcAft>
                <a:spcPts val="0"/>
              </a:spcAft>
              <a:buClr>
                <a:schemeClr val="dk1"/>
              </a:buClr>
              <a:buSzPts val="1600"/>
              <a:buNone/>
              <a:defRPr/>
            </a:lvl2pPr>
            <a:lvl3pPr indent="-228600" lvl="2" marL="1371600" algn="l">
              <a:lnSpc>
                <a:spcPct val="100000"/>
              </a:lnSpc>
              <a:spcBef>
                <a:spcPts val="1200"/>
              </a:spcBef>
              <a:spcAft>
                <a:spcPts val="0"/>
              </a:spcAft>
              <a:buClr>
                <a:schemeClr val="dk1"/>
              </a:buClr>
              <a:buSzPts val="1600"/>
              <a:buNone/>
              <a:defRPr/>
            </a:lvl3pPr>
            <a:lvl4pPr indent="-228600" lvl="3" marL="1828800" algn="l">
              <a:lnSpc>
                <a:spcPct val="100000"/>
              </a:lnSpc>
              <a:spcBef>
                <a:spcPts val="1200"/>
              </a:spcBef>
              <a:spcAft>
                <a:spcPts val="0"/>
              </a:spcAft>
              <a:buClr>
                <a:schemeClr val="dk1"/>
              </a:buClr>
              <a:buSzPts val="1600"/>
              <a:buNone/>
              <a:defRPr/>
            </a:lvl4pPr>
            <a:lvl5pPr indent="-228600" lvl="4" marL="2286000" algn="l">
              <a:lnSpc>
                <a:spcPct val="100000"/>
              </a:lnSpc>
              <a:spcBef>
                <a:spcPts val="1200"/>
              </a:spcBef>
              <a:spcAft>
                <a:spcPts val="0"/>
              </a:spcAft>
              <a:buClr>
                <a:schemeClr val="dk1"/>
              </a:buClr>
              <a:buSzPts val="1600"/>
              <a:buNone/>
              <a:defRPr/>
            </a:lvl5pPr>
            <a:lvl6pPr indent="-330200" lvl="5" marL="2743200" algn="l">
              <a:lnSpc>
                <a:spcPct val="100000"/>
              </a:lnSpc>
              <a:spcBef>
                <a:spcPts val="1200"/>
              </a:spcBef>
              <a:spcAft>
                <a:spcPts val="0"/>
              </a:spcAft>
              <a:buClr>
                <a:schemeClr val="dk1"/>
              </a:buClr>
              <a:buSzPts val="1600"/>
              <a:buChar char="•"/>
              <a:defRPr/>
            </a:lvl6pPr>
            <a:lvl7pPr indent="-330200" lvl="6" marL="3200400" algn="l">
              <a:lnSpc>
                <a:spcPct val="100000"/>
              </a:lnSpc>
              <a:spcBef>
                <a:spcPts val="1200"/>
              </a:spcBef>
              <a:spcAft>
                <a:spcPts val="0"/>
              </a:spcAft>
              <a:buClr>
                <a:schemeClr val="dk1"/>
              </a:buClr>
              <a:buSzPts val="1600"/>
              <a:buChar char="•"/>
              <a:defRPr/>
            </a:lvl7pPr>
            <a:lvl8pPr indent="-330200" lvl="7" marL="3657600" algn="l">
              <a:lnSpc>
                <a:spcPct val="100000"/>
              </a:lnSpc>
              <a:spcBef>
                <a:spcPts val="1200"/>
              </a:spcBef>
              <a:spcAft>
                <a:spcPts val="0"/>
              </a:spcAft>
              <a:buClr>
                <a:schemeClr val="dk1"/>
              </a:buClr>
              <a:buSzPts val="1600"/>
              <a:buChar char="•"/>
              <a:defRPr/>
            </a:lvl8pPr>
            <a:lvl9pPr indent="-330200" lvl="8" marL="4114800" algn="l">
              <a:lnSpc>
                <a:spcPct val="100000"/>
              </a:lnSpc>
              <a:spcBef>
                <a:spcPts val="1200"/>
              </a:spcBef>
              <a:spcAft>
                <a:spcPts val="0"/>
              </a:spcAft>
              <a:buClr>
                <a:schemeClr val="dk1"/>
              </a:buClr>
              <a:buSzPts val="1600"/>
              <a:buChar char="•"/>
              <a:defRPr/>
            </a:lvl9pPr>
          </a:lstStyle>
          <a:p/>
        </p:txBody>
      </p:sp>
      <p:sp>
        <p:nvSpPr>
          <p:cNvPr id="78" name="Google Shape;78;p12"/>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p:cSld name="Title &amp; 2 Columns">
    <p:spTree>
      <p:nvGrpSpPr>
        <p:cNvPr id="79" name="Shape 79"/>
        <p:cNvGrpSpPr/>
        <p:nvPr/>
      </p:nvGrpSpPr>
      <p:grpSpPr>
        <a:xfrm>
          <a:off x="0" y="0"/>
          <a:ext cx="0" cy="0"/>
          <a:chOff x="0" y="0"/>
          <a:chExt cx="0" cy="0"/>
        </a:xfrm>
      </p:grpSpPr>
      <p:sp>
        <p:nvSpPr>
          <p:cNvPr id="80" name="Google Shape;80;p13"/>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81" name="Google Shape;81;p13"/>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13"/>
          <p:cNvSpPr txBox="1"/>
          <p:nvPr>
            <p:ph idx="1" type="body"/>
          </p:nvPr>
        </p:nvSpPr>
        <p:spPr>
          <a:xfrm>
            <a:off x="457200" y="1300175"/>
            <a:ext cx="39504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
        <p:nvSpPr>
          <p:cNvPr id="83" name="Google Shape;83;p13"/>
          <p:cNvSpPr txBox="1"/>
          <p:nvPr>
            <p:ph idx="2" type="body"/>
          </p:nvPr>
        </p:nvSpPr>
        <p:spPr>
          <a:xfrm>
            <a:off x="4736400" y="1300175"/>
            <a:ext cx="3950400" cy="3129000"/>
          </a:xfrm>
          <a:prstGeom prst="rect">
            <a:avLst/>
          </a:prstGeom>
        </p:spPr>
        <p:txBody>
          <a:bodyPr anchorCtr="0" anchor="t" bIns="0" lIns="0" spcFirstLastPara="1" rIns="0" wrap="square" tIns="0">
            <a:normAutofit/>
          </a:bodyPr>
          <a:lstStyle>
            <a:lvl1pPr indent="-330200" lvl="0" marL="457200" rtl="0">
              <a:spcBef>
                <a:spcPts val="1200"/>
              </a:spcBef>
              <a:spcAft>
                <a:spcPts val="0"/>
              </a:spcAft>
              <a:buSzPts val="1600"/>
              <a:buChar char="•"/>
              <a:defRPr/>
            </a:lvl1pPr>
            <a:lvl2pPr indent="-330200" lvl="1" marL="914400" rtl="0">
              <a:spcBef>
                <a:spcPts val="1200"/>
              </a:spcBef>
              <a:spcAft>
                <a:spcPts val="0"/>
              </a:spcAft>
              <a:buSzPts val="1600"/>
              <a:buChar char="•"/>
              <a:defRPr/>
            </a:lvl2pPr>
            <a:lvl3pPr indent="-330200" lvl="2" marL="1371600" rtl="0">
              <a:spcBef>
                <a:spcPts val="1200"/>
              </a:spcBef>
              <a:spcAft>
                <a:spcPts val="0"/>
              </a:spcAft>
              <a:buSzPts val="1600"/>
              <a:buChar char="•"/>
              <a:defRPr/>
            </a:lvl3pPr>
            <a:lvl4pPr indent="-330200" lvl="3" marL="1828800" rtl="0">
              <a:spcBef>
                <a:spcPts val="1200"/>
              </a:spcBef>
              <a:spcAft>
                <a:spcPts val="0"/>
              </a:spcAft>
              <a:buSzPts val="1600"/>
              <a:buChar char="•"/>
              <a:defRPr/>
            </a:lvl4pPr>
            <a:lvl5pPr indent="-330200" lvl="4" marL="2286000" rtl="0">
              <a:spcBef>
                <a:spcPts val="1200"/>
              </a:spcBef>
              <a:spcAft>
                <a:spcPts val="0"/>
              </a:spcAft>
              <a:buSzPts val="1600"/>
              <a:buChar char="•"/>
              <a:defRPr/>
            </a:lvl5pPr>
            <a:lvl6pPr indent="-330200" lvl="5" marL="2743200" rtl="0">
              <a:spcBef>
                <a:spcPts val="1200"/>
              </a:spcBef>
              <a:spcAft>
                <a:spcPts val="0"/>
              </a:spcAft>
              <a:buSzPts val="1600"/>
              <a:buChar char="•"/>
              <a:defRPr/>
            </a:lvl6pPr>
            <a:lvl7pPr indent="-330200" lvl="6" marL="3200400" rtl="0">
              <a:spcBef>
                <a:spcPts val="1200"/>
              </a:spcBef>
              <a:spcAft>
                <a:spcPts val="0"/>
              </a:spcAft>
              <a:buSzPts val="1600"/>
              <a:buChar char="•"/>
              <a:defRPr/>
            </a:lvl7pPr>
            <a:lvl8pPr indent="-330200" lvl="7" marL="3657600" rtl="0">
              <a:spcBef>
                <a:spcPts val="1200"/>
              </a:spcBef>
              <a:spcAft>
                <a:spcPts val="0"/>
              </a:spcAft>
              <a:buSzPts val="1600"/>
              <a:buChar char="•"/>
              <a:defRPr/>
            </a:lvl8pPr>
            <a:lvl9pPr indent="-330200" lvl="8" marL="4114800" rtl="0">
              <a:spcBef>
                <a:spcPts val="1200"/>
              </a:spcBef>
              <a:spcAft>
                <a:spcPts val="0"/>
              </a:spcAft>
              <a:buSzPts val="1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 name="Shape 84"/>
        <p:cNvGrpSpPr/>
        <p:nvPr/>
      </p:nvGrpSpPr>
      <p:grpSpPr>
        <a:xfrm>
          <a:off x="0" y="0"/>
          <a:ext cx="0" cy="0"/>
          <a:chOff x="0" y="0"/>
          <a:chExt cx="0" cy="0"/>
        </a:xfrm>
      </p:grpSpPr>
      <p:sp>
        <p:nvSpPr>
          <p:cNvPr id="85" name="Google Shape;85;p14"/>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86" name="Google Shape;86;p14"/>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87" name="Shape 87"/>
        <p:cNvGrpSpPr/>
        <p:nvPr/>
      </p:nvGrpSpPr>
      <p:grpSpPr>
        <a:xfrm>
          <a:off x="0" y="0"/>
          <a:ext cx="0" cy="0"/>
          <a:chOff x="0" y="0"/>
          <a:chExt cx="0" cy="0"/>
        </a:xfrm>
      </p:grpSpPr>
      <p:sp>
        <p:nvSpPr>
          <p:cNvPr id="88" name="Google Shape;88;p15"/>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89" name="Google Shape;89;p15"/>
          <p:cNvSpPr txBox="1"/>
          <p:nvPr>
            <p:ph type="title"/>
          </p:nvPr>
        </p:nvSpPr>
        <p:spPr>
          <a:xfrm>
            <a:off x="457200" y="891100"/>
            <a:ext cx="8229600" cy="2381700"/>
          </a:xfrm>
          <a:prstGeom prst="rect">
            <a:avLst/>
          </a:prstGeom>
        </p:spPr>
        <p:txBody>
          <a:bodyPr anchorCtr="0" anchor="b" bIns="0" lIns="0" spcFirstLastPara="1" rIns="0" wrap="square" tIns="0">
            <a:normAutofit/>
          </a:bodyPr>
          <a:lstStyle>
            <a:lvl1pPr lvl="0" algn="ctr">
              <a:spcBef>
                <a:spcPts val="0"/>
              </a:spcBef>
              <a:spcAft>
                <a:spcPts val="0"/>
              </a:spcAft>
              <a:buSzPts val="14200"/>
              <a:buNone/>
              <a:defRPr sz="14200"/>
            </a:lvl1pPr>
            <a:lvl2pPr lvl="1" algn="ctr">
              <a:spcBef>
                <a:spcPts val="0"/>
              </a:spcBef>
              <a:spcAft>
                <a:spcPts val="0"/>
              </a:spcAft>
              <a:buSzPts val="14200"/>
              <a:buNone/>
              <a:defRPr sz="14200"/>
            </a:lvl2pPr>
            <a:lvl3pPr lvl="2" algn="ctr">
              <a:spcBef>
                <a:spcPts val="0"/>
              </a:spcBef>
              <a:spcAft>
                <a:spcPts val="0"/>
              </a:spcAft>
              <a:buSzPts val="14200"/>
              <a:buNone/>
              <a:defRPr sz="14200"/>
            </a:lvl3pPr>
            <a:lvl4pPr lvl="3" algn="ctr">
              <a:spcBef>
                <a:spcPts val="0"/>
              </a:spcBef>
              <a:spcAft>
                <a:spcPts val="0"/>
              </a:spcAft>
              <a:buSzPts val="14200"/>
              <a:buNone/>
              <a:defRPr sz="14200"/>
            </a:lvl4pPr>
            <a:lvl5pPr lvl="4" algn="ctr">
              <a:spcBef>
                <a:spcPts val="0"/>
              </a:spcBef>
              <a:spcAft>
                <a:spcPts val="0"/>
              </a:spcAft>
              <a:buSzPts val="14200"/>
              <a:buNone/>
              <a:defRPr sz="14200"/>
            </a:lvl5pPr>
            <a:lvl6pPr lvl="5" algn="ctr">
              <a:spcBef>
                <a:spcPts val="0"/>
              </a:spcBef>
              <a:spcAft>
                <a:spcPts val="0"/>
              </a:spcAft>
              <a:buSzPts val="14200"/>
              <a:buNone/>
              <a:defRPr sz="14200"/>
            </a:lvl6pPr>
            <a:lvl7pPr lvl="6" algn="ctr">
              <a:spcBef>
                <a:spcPts val="0"/>
              </a:spcBef>
              <a:spcAft>
                <a:spcPts val="0"/>
              </a:spcAft>
              <a:buSzPts val="14200"/>
              <a:buNone/>
              <a:defRPr sz="14200"/>
            </a:lvl7pPr>
            <a:lvl8pPr lvl="7" algn="ctr">
              <a:spcBef>
                <a:spcPts val="0"/>
              </a:spcBef>
              <a:spcAft>
                <a:spcPts val="0"/>
              </a:spcAft>
              <a:buSzPts val="14200"/>
              <a:buNone/>
              <a:defRPr sz="14200"/>
            </a:lvl8pPr>
            <a:lvl9pPr lvl="8" algn="ctr">
              <a:spcBef>
                <a:spcPts val="0"/>
              </a:spcBef>
              <a:spcAft>
                <a:spcPts val="0"/>
              </a:spcAft>
              <a:buSzPts val="14200"/>
              <a:buNone/>
              <a:defRPr sz="14200"/>
            </a:lvl9pPr>
          </a:lstStyle>
          <a:p/>
        </p:txBody>
      </p:sp>
      <p:sp>
        <p:nvSpPr>
          <p:cNvPr id="90" name="Google Shape;90;p15"/>
          <p:cNvSpPr txBox="1"/>
          <p:nvPr>
            <p:ph idx="1" type="subTitle"/>
          </p:nvPr>
        </p:nvSpPr>
        <p:spPr>
          <a:xfrm>
            <a:off x="457200" y="3098325"/>
            <a:ext cx="8229600" cy="472800"/>
          </a:xfrm>
          <a:prstGeom prst="rect">
            <a:avLst/>
          </a:prstGeom>
        </p:spPr>
        <p:txBody>
          <a:bodyPr anchorCtr="0" anchor="t" bIns="0" lIns="0" spcFirstLastPara="1" rIns="0" wrap="square" tIns="0">
            <a:normAutofit/>
          </a:bodyPr>
          <a:lstStyle>
            <a:lvl1pPr lvl="0" algn="ctr">
              <a:spcBef>
                <a:spcPts val="1200"/>
              </a:spcBef>
              <a:spcAft>
                <a:spcPts val="0"/>
              </a:spcAft>
              <a:buSzPts val="2050"/>
              <a:buFont typeface="Source Sans 3 SemiBold"/>
              <a:buNone/>
              <a:defRPr sz="2050">
                <a:latin typeface="Source Sans 3 SemiBold"/>
                <a:ea typeface="Source Sans 3 SemiBold"/>
                <a:cs typeface="Source Sans 3 SemiBold"/>
                <a:sym typeface="Source Sans 3 SemiBold"/>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1" name="Shape 91"/>
        <p:cNvGrpSpPr/>
        <p:nvPr/>
      </p:nvGrpSpPr>
      <p:grpSpPr>
        <a:xfrm>
          <a:off x="0" y="0"/>
          <a:ext cx="0" cy="0"/>
          <a:chOff x="0" y="0"/>
          <a:chExt cx="0" cy="0"/>
        </a:xfrm>
      </p:grpSpPr>
      <p:sp>
        <p:nvSpPr>
          <p:cNvPr id="92" name="Google Shape;92;p16"/>
          <p:cNvSpPr txBox="1"/>
          <p:nvPr>
            <p:ph idx="1" type="body"/>
          </p:nvPr>
        </p:nvSpPr>
        <p:spPr>
          <a:xfrm>
            <a:off x="911259" y="3558795"/>
            <a:ext cx="7575020" cy="238867"/>
          </a:xfrm>
          <a:prstGeom prst="rect">
            <a:avLst/>
          </a:prstGeom>
          <a:noFill/>
          <a:ln>
            <a:noFill/>
          </a:ln>
        </p:spPr>
        <p:txBody>
          <a:bodyPr anchorCtr="0" anchor="t" bIns="0" lIns="0" spcFirstLastPara="1" rIns="0" wrap="square" tIns="0">
            <a:normAutofit/>
          </a:bodyPr>
          <a:lstStyle>
            <a:lvl1pPr indent="-228600" lvl="0" marL="457200">
              <a:lnSpc>
                <a:spcPct val="100000"/>
              </a:lnSpc>
              <a:spcBef>
                <a:spcPts val="1200"/>
              </a:spcBef>
              <a:spcAft>
                <a:spcPts val="0"/>
              </a:spcAft>
              <a:buSzPts val="1150"/>
              <a:buNone/>
              <a:defRPr sz="1150"/>
            </a:lvl1pPr>
            <a:lvl2pPr indent="-301625" lvl="1" marL="914400">
              <a:lnSpc>
                <a:spcPct val="100000"/>
              </a:lnSpc>
              <a:spcBef>
                <a:spcPts val="1200"/>
              </a:spcBef>
              <a:spcAft>
                <a:spcPts val="0"/>
              </a:spcAft>
              <a:buSzPts val="1150"/>
              <a:buChar char="•"/>
              <a:defRPr sz="1150"/>
            </a:lvl2pPr>
            <a:lvl3pPr indent="-301625" lvl="2" marL="1371600">
              <a:lnSpc>
                <a:spcPct val="100000"/>
              </a:lnSpc>
              <a:spcBef>
                <a:spcPts val="1200"/>
              </a:spcBef>
              <a:spcAft>
                <a:spcPts val="0"/>
              </a:spcAft>
              <a:buSzPts val="1150"/>
              <a:buChar char="•"/>
              <a:defRPr sz="1150"/>
            </a:lvl3pPr>
            <a:lvl4pPr indent="-301625" lvl="3" marL="1828800">
              <a:lnSpc>
                <a:spcPct val="100000"/>
              </a:lnSpc>
              <a:spcBef>
                <a:spcPts val="1200"/>
              </a:spcBef>
              <a:spcAft>
                <a:spcPts val="0"/>
              </a:spcAft>
              <a:buSzPts val="1150"/>
              <a:buChar char="•"/>
              <a:defRPr sz="1150"/>
            </a:lvl4pPr>
            <a:lvl5pPr indent="-301625" lvl="4" marL="2286000">
              <a:lnSpc>
                <a:spcPct val="100000"/>
              </a:lnSpc>
              <a:spcBef>
                <a:spcPts val="1200"/>
              </a:spcBef>
              <a:spcAft>
                <a:spcPts val="0"/>
              </a:spcAft>
              <a:buSzPts val="1150"/>
              <a:buChar char="•"/>
              <a:defRPr sz="1150"/>
            </a:lvl5pPr>
            <a:lvl6pPr indent="-301625" lvl="5" marL="2743200">
              <a:lnSpc>
                <a:spcPct val="100000"/>
              </a:lnSpc>
              <a:spcBef>
                <a:spcPts val="1200"/>
              </a:spcBef>
              <a:spcAft>
                <a:spcPts val="0"/>
              </a:spcAft>
              <a:buSzPts val="1150"/>
              <a:buChar char="•"/>
              <a:defRPr sz="1150"/>
            </a:lvl6pPr>
            <a:lvl7pPr indent="-301625" lvl="6" marL="3200400">
              <a:lnSpc>
                <a:spcPct val="100000"/>
              </a:lnSpc>
              <a:spcBef>
                <a:spcPts val="1200"/>
              </a:spcBef>
              <a:spcAft>
                <a:spcPts val="0"/>
              </a:spcAft>
              <a:buSzPts val="1150"/>
              <a:buChar char="•"/>
              <a:defRPr sz="1150"/>
            </a:lvl7pPr>
            <a:lvl8pPr indent="-301625" lvl="7" marL="3657600">
              <a:lnSpc>
                <a:spcPct val="100000"/>
              </a:lnSpc>
              <a:spcBef>
                <a:spcPts val="1200"/>
              </a:spcBef>
              <a:spcAft>
                <a:spcPts val="0"/>
              </a:spcAft>
              <a:buSzPts val="1150"/>
              <a:buChar char="•"/>
              <a:defRPr sz="1150"/>
            </a:lvl8pPr>
            <a:lvl9pPr indent="-301625" lvl="8" marL="4114800">
              <a:lnSpc>
                <a:spcPct val="100000"/>
              </a:lnSpc>
              <a:spcBef>
                <a:spcPts val="1200"/>
              </a:spcBef>
              <a:spcAft>
                <a:spcPts val="0"/>
              </a:spcAft>
              <a:buSzPts val="1150"/>
              <a:buChar char="•"/>
              <a:defRPr sz="1150"/>
            </a:lvl9pPr>
          </a:lstStyle>
          <a:p/>
        </p:txBody>
      </p:sp>
      <p:sp>
        <p:nvSpPr>
          <p:cNvPr id="93" name="Google Shape;93;p16"/>
          <p:cNvSpPr txBox="1"/>
          <p:nvPr>
            <p:ph idx="2" type="body"/>
          </p:nvPr>
        </p:nvSpPr>
        <p:spPr>
          <a:xfrm>
            <a:off x="657721" y="1057275"/>
            <a:ext cx="7828558" cy="2233778"/>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1200"/>
              </a:spcBef>
              <a:spcAft>
                <a:spcPts val="0"/>
              </a:spcAft>
              <a:buClr>
                <a:srgbClr val="182B49"/>
              </a:buClr>
              <a:buSzPts val="3200"/>
              <a:buFont typeface="Teko SemiBold"/>
              <a:buNone/>
              <a:defRPr i="0" sz="3200">
                <a:solidFill>
                  <a:srgbClr val="182B49"/>
                </a:solidFill>
                <a:latin typeface="Teko SemiBold"/>
                <a:ea typeface="Teko SemiBold"/>
                <a:cs typeface="Teko SemiBold"/>
                <a:sym typeface="Teko SemiBold"/>
              </a:defRPr>
            </a:lvl1pPr>
            <a:lvl2pPr indent="-431800" lvl="1" marL="9144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2pPr>
            <a:lvl3pPr indent="-431800" lvl="2" marL="13716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3pPr>
            <a:lvl4pPr indent="-431800" lvl="3" marL="18288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4pPr>
            <a:lvl5pPr indent="-228600" lvl="4" marL="2286000" algn="l">
              <a:lnSpc>
                <a:spcPct val="100000"/>
              </a:lnSpc>
              <a:spcBef>
                <a:spcPts val="1200"/>
              </a:spcBef>
              <a:spcAft>
                <a:spcPts val="0"/>
              </a:spcAft>
              <a:buClr>
                <a:srgbClr val="182B49"/>
              </a:buClr>
              <a:buSzPts val="3200"/>
              <a:buFont typeface="Teko SemiBold"/>
              <a:buNone/>
              <a:defRPr sz="3200">
                <a:solidFill>
                  <a:srgbClr val="182B49"/>
                </a:solidFill>
                <a:latin typeface="Teko SemiBold"/>
                <a:ea typeface="Teko SemiBold"/>
                <a:cs typeface="Teko SemiBold"/>
                <a:sym typeface="Teko SemiBold"/>
              </a:defRPr>
            </a:lvl5pPr>
            <a:lvl6pPr indent="-431800" lvl="5" marL="27432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6pPr>
            <a:lvl7pPr indent="-431800" lvl="6" marL="32004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7pPr>
            <a:lvl8pPr indent="-431800" lvl="7" marL="36576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8pPr>
            <a:lvl9pPr indent="-431800" lvl="8" marL="41148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9pPr>
          </a:lstStyle>
          <a:p/>
        </p:txBody>
      </p:sp>
      <p:sp>
        <p:nvSpPr>
          <p:cNvPr id="94" name="Google Shape;94;p16"/>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95" name="Shape 95"/>
        <p:cNvGrpSpPr/>
        <p:nvPr/>
      </p:nvGrpSpPr>
      <p:grpSpPr>
        <a:xfrm>
          <a:off x="0" y="0"/>
          <a:ext cx="0" cy="0"/>
          <a:chOff x="0" y="0"/>
          <a:chExt cx="0" cy="0"/>
        </a:xfrm>
      </p:grpSpPr>
      <p:sp>
        <p:nvSpPr>
          <p:cNvPr id="96" name="Google Shape;96;p17"/>
          <p:cNvSpPr/>
          <p:nvPr>
            <p:ph idx="2" type="pic"/>
          </p:nvPr>
        </p:nvSpPr>
        <p:spPr>
          <a:xfrm>
            <a:off x="5910262" y="2647500"/>
            <a:ext cx="2776538" cy="2019774"/>
          </a:xfrm>
          <a:prstGeom prst="roundRect">
            <a:avLst>
              <a:gd fmla="val 4810" name="adj"/>
            </a:avLst>
          </a:prstGeom>
          <a:noFill/>
          <a:ln>
            <a:noFill/>
          </a:ln>
        </p:spPr>
      </p:sp>
      <p:sp>
        <p:nvSpPr>
          <p:cNvPr id="97" name="Google Shape;97;p17"/>
          <p:cNvSpPr/>
          <p:nvPr>
            <p:ph idx="3" type="pic"/>
          </p:nvPr>
        </p:nvSpPr>
        <p:spPr>
          <a:xfrm>
            <a:off x="5910262" y="452296"/>
            <a:ext cx="2776538" cy="2019774"/>
          </a:xfrm>
          <a:prstGeom prst="roundRect">
            <a:avLst>
              <a:gd fmla="val 4810" name="adj"/>
            </a:avLst>
          </a:prstGeom>
          <a:noFill/>
          <a:ln>
            <a:noFill/>
          </a:ln>
        </p:spPr>
      </p:sp>
      <p:sp>
        <p:nvSpPr>
          <p:cNvPr id="98" name="Google Shape;98;p17"/>
          <p:cNvSpPr/>
          <p:nvPr>
            <p:ph idx="4" type="pic"/>
          </p:nvPr>
        </p:nvSpPr>
        <p:spPr>
          <a:xfrm>
            <a:off x="457200" y="452628"/>
            <a:ext cx="5291100" cy="4214700"/>
          </a:xfrm>
          <a:prstGeom prst="roundRect">
            <a:avLst>
              <a:gd fmla="val 2254" name="adj"/>
            </a:avLst>
          </a:prstGeom>
          <a:noFill/>
          <a:ln>
            <a:noFill/>
          </a:ln>
        </p:spPr>
      </p:sp>
      <p:sp>
        <p:nvSpPr>
          <p:cNvPr id="99" name="Google Shape;99;p17"/>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00" name="Shape 100"/>
        <p:cNvGrpSpPr/>
        <p:nvPr/>
      </p:nvGrpSpPr>
      <p:grpSpPr>
        <a:xfrm>
          <a:off x="0" y="0"/>
          <a:ext cx="0" cy="0"/>
          <a:chOff x="0" y="0"/>
          <a:chExt cx="0" cy="0"/>
        </a:xfrm>
      </p:grpSpPr>
      <p:sp>
        <p:nvSpPr>
          <p:cNvPr id="101" name="Google Shape;101;p18"/>
          <p:cNvSpPr/>
          <p:nvPr>
            <p:ph idx="2" type="pic"/>
          </p:nvPr>
        </p:nvSpPr>
        <p:spPr>
          <a:xfrm>
            <a:off x="0" y="0"/>
            <a:ext cx="9144000" cy="5143500"/>
          </a:xfrm>
          <a:prstGeom prst="rect">
            <a:avLst/>
          </a:prstGeom>
          <a:noFill/>
          <a:ln>
            <a:noFill/>
          </a:ln>
        </p:spPr>
      </p:sp>
      <p:sp>
        <p:nvSpPr>
          <p:cNvPr id="102" name="Google Shape;102;p18"/>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Only">
  <p:cSld name="Frame Only">
    <p:spTree>
      <p:nvGrpSpPr>
        <p:cNvPr id="103" name="Shape 103"/>
        <p:cNvGrpSpPr/>
        <p:nvPr/>
      </p:nvGrpSpPr>
      <p:grpSpPr>
        <a:xfrm>
          <a:off x="0" y="0"/>
          <a:ext cx="0" cy="0"/>
          <a:chOff x="0" y="0"/>
          <a:chExt cx="0" cy="0"/>
        </a:xfrm>
      </p:grpSpPr>
      <p:sp>
        <p:nvSpPr>
          <p:cNvPr id="104" name="Google Shape;104;p19"/>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Numbered">
  <p:cSld name="Agenda Numbered">
    <p:spTree>
      <p:nvGrpSpPr>
        <p:cNvPr id="17" name="Shape 17"/>
        <p:cNvGrpSpPr/>
        <p:nvPr/>
      </p:nvGrpSpPr>
      <p:grpSpPr>
        <a:xfrm>
          <a:off x="0" y="0"/>
          <a:ext cx="0" cy="0"/>
          <a:chOff x="0" y="0"/>
          <a:chExt cx="0" cy="0"/>
        </a:xfrm>
      </p:grpSpPr>
      <p:sp>
        <p:nvSpPr>
          <p:cNvPr id="18" name="Google Shape;18;p3"/>
          <p:cNvSpPr/>
          <p:nvPr>
            <p:ph idx="1" type="body"/>
          </p:nvPr>
        </p:nvSpPr>
        <p:spPr>
          <a:xfrm>
            <a:off x="452438" y="1309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19" name="Google Shape;19;p3"/>
          <p:cNvSpPr/>
          <p:nvPr>
            <p:ph idx="2" type="body"/>
          </p:nvPr>
        </p:nvSpPr>
        <p:spPr>
          <a:xfrm>
            <a:off x="452438" y="18940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0" name="Google Shape;20;p3"/>
          <p:cNvSpPr/>
          <p:nvPr>
            <p:ph idx="3" type="body"/>
          </p:nvPr>
        </p:nvSpPr>
        <p:spPr>
          <a:xfrm>
            <a:off x="452438" y="24788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1" name="Google Shape;21;p3"/>
          <p:cNvSpPr/>
          <p:nvPr>
            <p:ph idx="4" type="body"/>
          </p:nvPr>
        </p:nvSpPr>
        <p:spPr>
          <a:xfrm>
            <a:off x="452438" y="3648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2" name="Google Shape;22;p3"/>
          <p:cNvSpPr/>
          <p:nvPr>
            <p:ph idx="5" type="body"/>
          </p:nvPr>
        </p:nvSpPr>
        <p:spPr>
          <a:xfrm>
            <a:off x="452438" y="30635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3" name="Google Shape;23;p3"/>
          <p:cNvSpPr/>
          <p:nvPr>
            <p:ph idx="6" type="body"/>
          </p:nvPr>
        </p:nvSpPr>
        <p:spPr>
          <a:xfrm>
            <a:off x="4716645" y="1309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4" name="Google Shape;24;p3"/>
          <p:cNvSpPr/>
          <p:nvPr>
            <p:ph idx="7" type="body"/>
          </p:nvPr>
        </p:nvSpPr>
        <p:spPr>
          <a:xfrm>
            <a:off x="4716645" y="18940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5" name="Google Shape;25;p3"/>
          <p:cNvSpPr/>
          <p:nvPr>
            <p:ph idx="8" type="body"/>
          </p:nvPr>
        </p:nvSpPr>
        <p:spPr>
          <a:xfrm>
            <a:off x="4716645" y="24788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6" name="Google Shape;26;p3"/>
          <p:cNvSpPr/>
          <p:nvPr>
            <p:ph idx="9" type="body"/>
          </p:nvPr>
        </p:nvSpPr>
        <p:spPr>
          <a:xfrm>
            <a:off x="4716645" y="3648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7" name="Google Shape;27;p3"/>
          <p:cNvSpPr/>
          <p:nvPr>
            <p:ph idx="13" type="body"/>
          </p:nvPr>
        </p:nvSpPr>
        <p:spPr>
          <a:xfrm>
            <a:off x="4716645" y="30635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8" name="Google Shape;28;p3"/>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29" name="Google Shape;29;p3"/>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30" name="Google Shape;30;p3"/>
          <p:cNvSpPr txBox="1"/>
          <p:nvPr>
            <p:ph idx="14" type="subTitle"/>
          </p:nvPr>
        </p:nvSpPr>
        <p:spPr>
          <a:xfrm>
            <a:off x="951200" y="1302125"/>
            <a:ext cx="3476100" cy="395400"/>
          </a:xfrm>
          <a:prstGeom prst="rect">
            <a:avLst/>
          </a:prstGeom>
        </p:spPr>
        <p:txBody>
          <a:bodyPr anchorCtr="0" anchor="ctr" bIns="0" lIns="0" spcFirstLastPara="1" rIns="0" wrap="square" tIns="0">
            <a:normAutofit/>
          </a:bodyPr>
          <a:lstStyle>
            <a:lvl1pPr lvl="0">
              <a:spcBef>
                <a:spcPts val="1200"/>
              </a:spcBef>
              <a:spcAft>
                <a:spcPts val="0"/>
              </a:spcAft>
              <a:buSzPts val="1600"/>
              <a:buNone/>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
        <p:nvSpPr>
          <p:cNvPr id="31" name="Google Shape;31;p3"/>
          <p:cNvSpPr txBox="1"/>
          <p:nvPr>
            <p:ph idx="15" type="subTitle"/>
          </p:nvPr>
        </p:nvSpPr>
        <p:spPr>
          <a:xfrm>
            <a:off x="951200" y="18868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2" name="Google Shape;32;p3"/>
          <p:cNvSpPr txBox="1"/>
          <p:nvPr>
            <p:ph idx="16" type="subTitle"/>
          </p:nvPr>
        </p:nvSpPr>
        <p:spPr>
          <a:xfrm>
            <a:off x="951200" y="24716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3" name="Google Shape;33;p3"/>
          <p:cNvSpPr txBox="1"/>
          <p:nvPr>
            <p:ph idx="17" type="subTitle"/>
          </p:nvPr>
        </p:nvSpPr>
        <p:spPr>
          <a:xfrm>
            <a:off x="951200" y="30563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4" name="Google Shape;34;p3"/>
          <p:cNvSpPr txBox="1"/>
          <p:nvPr>
            <p:ph idx="18" type="subTitle"/>
          </p:nvPr>
        </p:nvSpPr>
        <p:spPr>
          <a:xfrm>
            <a:off x="951200" y="3641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5" name="Google Shape;35;p3"/>
          <p:cNvSpPr txBox="1"/>
          <p:nvPr>
            <p:ph idx="19" type="subTitle"/>
          </p:nvPr>
        </p:nvSpPr>
        <p:spPr>
          <a:xfrm>
            <a:off x="5215425" y="1302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6" name="Google Shape;36;p3"/>
          <p:cNvSpPr txBox="1"/>
          <p:nvPr>
            <p:ph idx="20" type="subTitle"/>
          </p:nvPr>
        </p:nvSpPr>
        <p:spPr>
          <a:xfrm>
            <a:off x="5215425" y="18868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7" name="Google Shape;37;p3"/>
          <p:cNvSpPr txBox="1"/>
          <p:nvPr>
            <p:ph idx="21" type="subTitle"/>
          </p:nvPr>
        </p:nvSpPr>
        <p:spPr>
          <a:xfrm>
            <a:off x="5215425" y="24716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8" name="Google Shape;38;p3"/>
          <p:cNvSpPr txBox="1"/>
          <p:nvPr>
            <p:ph idx="22" type="subTitle"/>
          </p:nvPr>
        </p:nvSpPr>
        <p:spPr>
          <a:xfrm>
            <a:off x="5215425" y="30563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9" name="Google Shape;39;p3"/>
          <p:cNvSpPr txBox="1"/>
          <p:nvPr>
            <p:ph idx="23" type="subTitle"/>
          </p:nvPr>
        </p:nvSpPr>
        <p:spPr>
          <a:xfrm>
            <a:off x="5215425" y="3641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Tree>
  </p:cSld>
  <p:clrMapOvr>
    <a:masterClrMapping/>
  </p:clrMapOvr>
  <p:extLst>
    <p:ext uri="{DCECCB84-F9BA-43D5-87BE-67443E8EF086}">
      <p15:sldGuideLst>
        <p15:guide id="1" orient="horz" pos="1069">
          <p15:clr>
            <a:srgbClr val="E46962"/>
          </p15:clr>
        </p15:guide>
        <p15:guide id="2" pos="599">
          <p15:clr>
            <a:srgbClr val="E46962"/>
          </p15:clr>
        </p15:guide>
        <p15:guide id="3" pos="2789">
          <p15:clr>
            <a:srgbClr val="E46962"/>
          </p15:clr>
        </p15:guide>
        <p15:guide id="4" pos="3285">
          <p15:clr>
            <a:srgbClr val="E46962"/>
          </p15:clr>
        </p15:guide>
        <p15:guide id="5" orient="horz" pos="2543">
          <p15:clr>
            <a:srgbClr val="E46962"/>
          </p15:clr>
        </p15:guide>
        <p15:guide id="6" orient="horz" pos="2294">
          <p15:clr>
            <a:srgbClr val="E46962"/>
          </p15:clr>
        </p15:guide>
        <p15:guide id="7" orient="horz" pos="1930">
          <p15:clr>
            <a:srgbClr val="E46962"/>
          </p15:clr>
        </p15:guide>
        <p15:guide id="8" orient="horz" pos="1557">
          <p15:clr>
            <a:srgbClr val="E46962"/>
          </p15:clr>
        </p15:guide>
        <p15:guide id="9" orient="horz" pos="119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p:cSld name="Photo RIght">
    <p:spTree>
      <p:nvGrpSpPr>
        <p:cNvPr id="40" name="Shape 40"/>
        <p:cNvGrpSpPr/>
        <p:nvPr/>
      </p:nvGrpSpPr>
      <p:grpSpPr>
        <a:xfrm>
          <a:off x="0" y="0"/>
          <a:ext cx="0" cy="0"/>
          <a:chOff x="0" y="0"/>
          <a:chExt cx="0" cy="0"/>
        </a:xfrm>
      </p:grpSpPr>
      <p:sp>
        <p:nvSpPr>
          <p:cNvPr id="41" name="Google Shape;41;p4"/>
          <p:cNvSpPr/>
          <p:nvPr>
            <p:ph idx="2" type="pic"/>
          </p:nvPr>
        </p:nvSpPr>
        <p:spPr>
          <a:xfrm>
            <a:off x="4572000" y="0"/>
            <a:ext cx="4572000" cy="5143500"/>
          </a:xfrm>
          <a:prstGeom prst="rect">
            <a:avLst/>
          </a:prstGeom>
          <a:noFill/>
          <a:ln>
            <a:noFill/>
          </a:ln>
        </p:spPr>
      </p:sp>
      <p:sp>
        <p:nvSpPr>
          <p:cNvPr id="42" name="Google Shape;42;p4"/>
          <p:cNvSpPr txBox="1"/>
          <p:nvPr>
            <p:ph type="title"/>
          </p:nvPr>
        </p:nvSpPr>
        <p:spPr>
          <a:xfrm>
            <a:off x="457200" y="402336"/>
            <a:ext cx="3657599" cy="653653"/>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43" name="Google Shape;43;p4"/>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44" name="Google Shape;44;p4"/>
          <p:cNvSpPr txBox="1"/>
          <p:nvPr>
            <p:ph idx="1" type="body"/>
          </p:nvPr>
        </p:nvSpPr>
        <p:spPr>
          <a:xfrm>
            <a:off x="457075" y="1300175"/>
            <a:ext cx="3657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5" name="Shape 45"/>
        <p:cNvGrpSpPr/>
        <p:nvPr/>
      </p:nvGrpSpPr>
      <p:grpSpPr>
        <a:xfrm>
          <a:off x="0" y="0"/>
          <a:ext cx="0" cy="0"/>
          <a:chOff x="0" y="0"/>
          <a:chExt cx="0" cy="0"/>
        </a:xfrm>
      </p:grpSpPr>
      <p:sp>
        <p:nvSpPr>
          <p:cNvPr id="46" name="Google Shape;46;p5"/>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47" name="Google Shape;47;p5"/>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5"/>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type="tx">
  <p:cSld name="TITLE_AND_BODY">
    <p:bg>
      <p:bgPr>
        <a:solidFill>
          <a:schemeClr val="dk1"/>
        </a:solidFill>
      </p:bgPr>
    </p:bg>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0" l="0" r="0" t="91691"/>
          <a:stretch/>
        </p:blipFill>
        <p:spPr>
          <a:xfrm>
            <a:off x="1850" y="4718049"/>
            <a:ext cx="9144000" cy="427531"/>
          </a:xfrm>
          <a:prstGeom prst="rect">
            <a:avLst/>
          </a:prstGeom>
          <a:noFill/>
          <a:ln>
            <a:noFill/>
          </a:ln>
        </p:spPr>
      </p:pic>
      <p:sp>
        <p:nvSpPr>
          <p:cNvPr id="51" name="Google Shape;51;p6"/>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1pPr>
            <a:lvl2pPr indent="0" lvl="1"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2pPr>
            <a:lvl3pPr indent="0" lvl="2"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3pPr>
            <a:lvl4pPr indent="0" lvl="3"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4pPr>
            <a:lvl5pPr indent="0" lvl="4"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5pPr>
            <a:lvl6pPr indent="0" lvl="5"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6pPr>
            <a:lvl7pPr indent="0" lvl="6"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7pPr>
            <a:lvl8pPr indent="0" lvl="7"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8pPr>
            <a:lvl9pPr indent="0" lvl="8"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52" name="Google Shape;52;p6"/>
          <p:cNvSpPr txBox="1"/>
          <p:nvPr>
            <p:ph idx="1" type="subTitle"/>
          </p:nvPr>
        </p:nvSpPr>
        <p:spPr>
          <a:xfrm>
            <a:off x="457200" y="400050"/>
            <a:ext cx="8229600" cy="4029000"/>
          </a:xfrm>
          <a:prstGeom prst="rect">
            <a:avLst/>
          </a:prstGeom>
        </p:spPr>
        <p:txBody>
          <a:bodyPr anchorCtr="0" anchor="ctr" bIns="0" lIns="0" spcFirstLastPara="1" rIns="0" wrap="square" tIns="0">
            <a:normAutofit/>
          </a:bodyPr>
          <a:lstStyle>
            <a:lvl1pPr lvl="0" algn="ctr">
              <a:spcBef>
                <a:spcPts val="1200"/>
              </a:spcBef>
              <a:spcAft>
                <a:spcPts val="0"/>
              </a:spcAft>
              <a:buClr>
                <a:schemeClr val="lt2"/>
              </a:buClr>
              <a:buSzPts val="4800"/>
              <a:buFont typeface="Teko SemiBold"/>
              <a:buNone/>
              <a:defRPr sz="4800">
                <a:solidFill>
                  <a:schemeClr val="lt2"/>
                </a:solidFill>
                <a:latin typeface="Teko SemiBold"/>
                <a:ea typeface="Teko SemiBold"/>
                <a:cs typeface="Teko SemiBold"/>
                <a:sym typeface="Teko SemiBold"/>
              </a:defRPr>
            </a:lvl1pPr>
            <a:lvl2pPr lvl="1" algn="ctr">
              <a:spcBef>
                <a:spcPts val="1200"/>
              </a:spcBef>
              <a:spcAft>
                <a:spcPts val="0"/>
              </a:spcAft>
              <a:buSzPts val="1600"/>
              <a:buNone/>
              <a:defRPr/>
            </a:lvl2pPr>
            <a:lvl3pPr lvl="2" algn="ctr">
              <a:spcBef>
                <a:spcPts val="1200"/>
              </a:spcBef>
              <a:spcAft>
                <a:spcPts val="0"/>
              </a:spcAft>
              <a:buSzPts val="1600"/>
              <a:buNone/>
              <a:defRPr/>
            </a:lvl3pPr>
            <a:lvl4pPr lvl="3" algn="ctr">
              <a:spcBef>
                <a:spcPts val="1200"/>
              </a:spcBef>
              <a:spcAft>
                <a:spcPts val="0"/>
              </a:spcAft>
              <a:buSzPts val="1600"/>
              <a:buNone/>
              <a:defRPr/>
            </a:lvl4pPr>
            <a:lvl5pPr lvl="4" algn="ctr">
              <a:spcBef>
                <a:spcPts val="1200"/>
              </a:spcBef>
              <a:spcAft>
                <a:spcPts val="0"/>
              </a:spcAft>
              <a:buSzPts val="1600"/>
              <a:buNone/>
              <a:defRPr/>
            </a:lvl5pPr>
            <a:lvl6pPr lvl="5" algn="ctr">
              <a:spcBef>
                <a:spcPts val="1200"/>
              </a:spcBef>
              <a:spcAft>
                <a:spcPts val="0"/>
              </a:spcAft>
              <a:buSzPts val="1600"/>
              <a:buNone/>
              <a:defRPr/>
            </a:lvl6pPr>
            <a:lvl7pPr lvl="6" algn="ctr">
              <a:spcBef>
                <a:spcPts val="1200"/>
              </a:spcBef>
              <a:spcAft>
                <a:spcPts val="0"/>
              </a:spcAft>
              <a:buSzPts val="1600"/>
              <a:buNone/>
              <a:defRPr/>
            </a:lvl7pPr>
            <a:lvl8pPr lvl="7" algn="ctr">
              <a:spcBef>
                <a:spcPts val="1200"/>
              </a:spcBef>
              <a:spcAft>
                <a:spcPts val="0"/>
              </a:spcAft>
              <a:buSzPts val="1600"/>
              <a:buNone/>
              <a:defRPr/>
            </a:lvl8pPr>
            <a:lvl9pPr lvl="8" algn="ctr">
              <a:spcBef>
                <a:spcPts val="120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3"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bg>
      <p:bgPr>
        <a:solidFill>
          <a:schemeClr val="dk1"/>
        </a:solidFill>
      </p:bgPr>
    </p:bg>
    <p:spTree>
      <p:nvGrpSpPr>
        <p:cNvPr id="54" name="Shape 54"/>
        <p:cNvGrpSpPr/>
        <p:nvPr/>
      </p:nvGrpSpPr>
      <p:grpSpPr>
        <a:xfrm>
          <a:off x="0" y="0"/>
          <a:ext cx="0" cy="0"/>
          <a:chOff x="0" y="0"/>
          <a:chExt cx="0" cy="0"/>
        </a:xfrm>
      </p:grpSpPr>
      <p:sp>
        <p:nvSpPr>
          <p:cNvPr id="55" name="Google Shape;55;p8"/>
          <p:cNvSpPr/>
          <p:nvPr>
            <p:ph idx="2" type="pic"/>
          </p:nvPr>
        </p:nvSpPr>
        <p:spPr>
          <a:xfrm>
            <a:off x="0" y="0"/>
            <a:ext cx="9144000" cy="5143500"/>
          </a:xfrm>
          <a:prstGeom prst="rect">
            <a:avLst/>
          </a:prstGeom>
          <a:noFill/>
          <a:ln>
            <a:noFill/>
          </a:ln>
        </p:spPr>
      </p:sp>
      <p:pic>
        <p:nvPicPr>
          <p:cNvPr id="56" name="Google Shape;56;p8"/>
          <p:cNvPicPr preferRelativeResize="0"/>
          <p:nvPr/>
        </p:nvPicPr>
        <p:blipFill rotWithShape="1">
          <a:blip r:embed="rId2">
            <a:alphaModFix/>
          </a:blip>
          <a:srcRect b="0" l="0" r="0" t="91898"/>
          <a:stretch/>
        </p:blipFill>
        <p:spPr>
          <a:xfrm>
            <a:off x="1850" y="4728697"/>
            <a:ext cx="9144000" cy="416883"/>
          </a:xfrm>
          <a:prstGeom prst="rect">
            <a:avLst/>
          </a:prstGeom>
          <a:noFill/>
          <a:ln>
            <a:noFill/>
          </a:ln>
        </p:spPr>
      </p:pic>
      <p:pic>
        <p:nvPicPr>
          <p:cNvPr id="57" name="Google Shape;57;p8"/>
          <p:cNvPicPr preferRelativeResize="0"/>
          <p:nvPr/>
        </p:nvPicPr>
        <p:blipFill rotWithShape="1">
          <a:blip r:embed="rId3">
            <a:alphaModFix/>
          </a:blip>
          <a:srcRect b="79429" l="0" r="0" t="26"/>
          <a:stretch/>
        </p:blipFill>
        <p:spPr>
          <a:xfrm>
            <a:off x="1850" y="0"/>
            <a:ext cx="9140300" cy="1057275"/>
          </a:xfrm>
          <a:prstGeom prst="rect">
            <a:avLst/>
          </a:prstGeom>
          <a:noFill/>
          <a:ln>
            <a:noFill/>
          </a:ln>
        </p:spPr>
      </p:pic>
      <p:sp>
        <p:nvSpPr>
          <p:cNvPr id="58" name="Google Shape;58;p8"/>
          <p:cNvSpPr/>
          <p:nvPr>
            <p:ph idx="3" type="pic"/>
          </p:nvPr>
        </p:nvSpPr>
        <p:spPr>
          <a:xfrm>
            <a:off x="6819843" y="286172"/>
            <a:ext cx="2009775" cy="382258"/>
          </a:xfrm>
          <a:prstGeom prst="rect">
            <a:avLst/>
          </a:prstGeom>
          <a:noFill/>
          <a:ln>
            <a:noFill/>
          </a:ln>
        </p:spPr>
      </p:sp>
      <p:sp>
        <p:nvSpPr>
          <p:cNvPr id="59" name="Google Shape;59;p8"/>
          <p:cNvSpPr txBox="1"/>
          <p:nvPr>
            <p:ph type="title"/>
          </p:nvPr>
        </p:nvSpPr>
        <p:spPr>
          <a:xfrm>
            <a:off x="457200" y="2263818"/>
            <a:ext cx="8229600" cy="1743075"/>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5200"/>
              <a:buFont typeface="Teko SemiBold"/>
              <a:buNone/>
              <a:defRPr sz="52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0" name="Google Shape;60;p8"/>
          <p:cNvSpPr txBox="1"/>
          <p:nvPr>
            <p:ph idx="1" type="subTitle"/>
          </p:nvPr>
        </p:nvSpPr>
        <p:spPr>
          <a:xfrm>
            <a:off x="450450" y="412900"/>
            <a:ext cx="5400900" cy="240900"/>
          </a:xfrm>
          <a:prstGeom prst="rect">
            <a:avLst/>
          </a:prstGeom>
        </p:spPr>
        <p:txBody>
          <a:bodyPr anchorCtr="0" anchor="t" bIns="0" lIns="0" spcFirstLastPara="1" rIns="0" wrap="square" tIns="0">
            <a:normAutofit/>
          </a:bodyPr>
          <a:lstStyle>
            <a:lvl1pPr lvl="0">
              <a:spcBef>
                <a:spcPts val="1200"/>
              </a:spcBef>
              <a:spcAft>
                <a:spcPts val="0"/>
              </a:spcAft>
              <a:buClr>
                <a:schemeClr val="lt2"/>
              </a:buClr>
              <a:buSzPts val="1100"/>
              <a:buNone/>
              <a:defRPr sz="1100">
                <a:solidFill>
                  <a:schemeClr val="lt2"/>
                </a:solidFill>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
        <p:nvSpPr>
          <p:cNvPr id="61" name="Google Shape;61;p8"/>
          <p:cNvSpPr txBox="1"/>
          <p:nvPr>
            <p:ph idx="4" type="subTitle"/>
          </p:nvPr>
        </p:nvSpPr>
        <p:spPr>
          <a:xfrm>
            <a:off x="450450" y="4020350"/>
            <a:ext cx="8229600" cy="408900"/>
          </a:xfrm>
          <a:prstGeom prst="rect">
            <a:avLst/>
          </a:prstGeom>
        </p:spPr>
        <p:txBody>
          <a:bodyPr anchorCtr="0" anchor="t" bIns="0" lIns="0" spcFirstLastPara="1" rIns="0" wrap="square" tIns="0">
            <a:normAutofit/>
          </a:bodyPr>
          <a:lstStyle>
            <a:lvl1pPr lvl="0">
              <a:spcBef>
                <a:spcPts val="1200"/>
              </a:spcBef>
              <a:spcAft>
                <a:spcPts val="0"/>
              </a:spcAft>
              <a:buClr>
                <a:schemeClr val="lt1"/>
              </a:buClr>
              <a:buSzPts val="1800"/>
              <a:buFont typeface="Source Sans 3 SemiBold"/>
              <a:buNone/>
              <a:defRPr sz="1800">
                <a:solidFill>
                  <a:schemeClr val="lt1"/>
                </a:solidFill>
                <a:latin typeface="Source Sans 3 SemiBold"/>
                <a:ea typeface="Source Sans 3 SemiBold"/>
                <a:cs typeface="Source Sans 3 SemiBold"/>
                <a:sym typeface="Source Sans 3 SemiBold"/>
              </a:defRPr>
            </a:lvl1pPr>
            <a:lvl2pPr lvl="1">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2pPr>
            <a:lvl3pPr lvl="2">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3pPr>
            <a:lvl4pPr lvl="3">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4pPr>
            <a:lvl5pPr lvl="4">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5pPr>
            <a:lvl6pPr lvl="5">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6pPr>
            <a:lvl7pPr lvl="6">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7pPr>
            <a:lvl8pPr lvl="7">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8pPr>
            <a:lvl9pPr lvl="8">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9pPr>
          </a:lstStyle>
          <a:p/>
        </p:txBody>
      </p:sp>
    </p:spTree>
  </p:cSld>
  <p:clrMapOvr>
    <a:masterClrMapping/>
  </p:clrMapOvr>
  <p:extLst>
    <p:ext uri="{DCECCB84-F9BA-43D5-87BE-67443E8EF086}">
      <p15:sldGuideLst>
        <p15:guide id="1" orient="horz" pos="412">
          <p15:clr>
            <a:srgbClr val="E46962"/>
          </p15:clr>
        </p15:guide>
        <p15:guide id="2" pos="3686">
          <p15:clr>
            <a:srgbClr val="E46962"/>
          </p15:clr>
        </p15:guide>
        <p15:guide id="3" orient="horz" pos="253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imple">
  <p:cSld name="Agenda Simple">
    <p:spTree>
      <p:nvGrpSpPr>
        <p:cNvPr id="62" name="Shape 62"/>
        <p:cNvGrpSpPr/>
        <p:nvPr/>
      </p:nvGrpSpPr>
      <p:grpSpPr>
        <a:xfrm>
          <a:off x="0" y="0"/>
          <a:ext cx="0" cy="0"/>
          <a:chOff x="0" y="0"/>
          <a:chExt cx="0" cy="0"/>
        </a:xfrm>
      </p:grpSpPr>
      <p:sp>
        <p:nvSpPr>
          <p:cNvPr id="63" name="Google Shape;63;p9"/>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4" name="Google Shape;64;p9"/>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9"/>
          <p:cNvSpPr txBox="1"/>
          <p:nvPr>
            <p:ph idx="1" type="body"/>
          </p:nvPr>
        </p:nvSpPr>
        <p:spPr>
          <a:xfrm>
            <a:off x="457075" y="1300175"/>
            <a:ext cx="8229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66" name="Shape 66"/>
        <p:cNvGrpSpPr/>
        <p:nvPr/>
      </p:nvGrpSpPr>
      <p:grpSpPr>
        <a:xfrm>
          <a:off x="0" y="0"/>
          <a:ext cx="0" cy="0"/>
          <a:chOff x="0" y="0"/>
          <a:chExt cx="0" cy="0"/>
        </a:xfrm>
      </p:grpSpPr>
      <p:sp>
        <p:nvSpPr>
          <p:cNvPr id="67" name="Google Shape;67;p10"/>
          <p:cNvSpPr/>
          <p:nvPr>
            <p:ph idx="2" type="pic"/>
          </p:nvPr>
        </p:nvSpPr>
        <p:spPr>
          <a:xfrm>
            <a:off x="0" y="0"/>
            <a:ext cx="4572000" cy="5143500"/>
          </a:xfrm>
          <a:prstGeom prst="rect">
            <a:avLst/>
          </a:prstGeom>
          <a:noFill/>
          <a:ln>
            <a:noFill/>
          </a:ln>
        </p:spPr>
      </p:sp>
      <p:sp>
        <p:nvSpPr>
          <p:cNvPr id="68" name="Google Shape;68;p10"/>
          <p:cNvSpPr txBox="1"/>
          <p:nvPr>
            <p:ph type="title"/>
          </p:nvPr>
        </p:nvSpPr>
        <p:spPr>
          <a:xfrm>
            <a:off x="5001965" y="813547"/>
            <a:ext cx="3684834" cy="1758203"/>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9" name="Google Shape;69;p10"/>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0"/>
          <p:cNvSpPr txBox="1"/>
          <p:nvPr>
            <p:ph idx="1" type="subTitle"/>
          </p:nvPr>
        </p:nvSpPr>
        <p:spPr>
          <a:xfrm>
            <a:off x="5001975" y="2641600"/>
            <a:ext cx="3684900" cy="1787400"/>
          </a:xfrm>
          <a:prstGeom prst="rect">
            <a:avLst/>
          </a:prstGeom>
        </p:spPr>
        <p:txBody>
          <a:bodyPr anchorCtr="0" anchor="t" bIns="0" lIns="0" spcFirstLastPara="1" rIns="0" wrap="square" tIns="0">
            <a:normAutofit/>
          </a:bodyPr>
          <a:lstStyle>
            <a:lvl1pPr lvl="0">
              <a:spcBef>
                <a:spcPts val="1200"/>
              </a:spcBef>
              <a:spcAft>
                <a:spcPts val="0"/>
              </a:spcAft>
              <a:buSzPts val="1700"/>
              <a:buFont typeface="Source Sans 3 Medium"/>
              <a:buNone/>
              <a:defRPr sz="1700">
                <a:latin typeface="Source Sans 3 Medium"/>
                <a:ea typeface="Source Sans 3 Medium"/>
                <a:cs typeface="Source Sans 3 Medium"/>
                <a:sym typeface="Source Sans 3 Medium"/>
              </a:defRPr>
            </a:lvl1pPr>
            <a:lvl2pPr lvl="1">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2pPr>
            <a:lvl3pPr lvl="2">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3pPr>
            <a:lvl4pPr lvl="3">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4pPr>
            <a:lvl5pPr lvl="4">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5pPr>
            <a:lvl6pPr lvl="5">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6pPr>
            <a:lvl7pPr lvl="6">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7pPr>
            <a:lvl8pPr lvl="7">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8pPr>
            <a:lvl9pPr lvl="8">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8763" cy="5148263"/>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7538833" y="240172"/>
            <a:ext cx="1377803" cy="258338"/>
          </a:xfrm>
          <a:prstGeom prst="rect">
            <a:avLst/>
          </a:prstGeom>
          <a:noFill/>
          <a:ln>
            <a:noFill/>
          </a:ln>
        </p:spPr>
      </p:pic>
      <p:sp>
        <p:nvSpPr>
          <p:cNvPr id="8" name="Google Shape;8;p1"/>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1pPr>
            <a:lvl2pPr indent="0" lvl="1"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2pPr>
            <a:lvl3pPr indent="0" lvl="2"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3pPr>
            <a:lvl4pPr indent="0" lvl="3"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4pPr>
            <a:lvl5pPr indent="0" lvl="4"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5pPr>
            <a:lvl6pPr indent="0" lvl="5"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6pPr>
            <a:lvl7pPr indent="0" lvl="6"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7pPr>
            <a:lvl8pPr indent="0" lvl="7"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8pPr>
            <a:lvl9pPr indent="0" lvl="8"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9" name="Google Shape;9;p1"/>
          <p:cNvSpPr txBox="1"/>
          <p:nvPr>
            <p:ph idx="1" type="body"/>
          </p:nvPr>
        </p:nvSpPr>
        <p:spPr>
          <a:xfrm>
            <a:off x="457200" y="1300163"/>
            <a:ext cx="8229600" cy="3128962"/>
          </a:xfrm>
          <a:prstGeom prst="rect">
            <a:avLst/>
          </a:prstGeom>
          <a:noFill/>
          <a:ln>
            <a:noFill/>
          </a:ln>
        </p:spPr>
        <p:txBody>
          <a:bodyPr anchorCtr="0" anchor="t" bIns="0" lIns="0" spcFirstLastPara="1" rIns="0" wrap="square" tIns="0">
            <a:normAutofit/>
          </a:bodyPr>
          <a:lstStyle>
            <a:lvl1pPr indent="-330200" lvl="0" marL="4572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1pPr>
            <a:lvl2pPr indent="-330200" lvl="1" marL="9144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2pPr>
            <a:lvl3pPr indent="-330200" lvl="2" marL="13716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3pPr>
            <a:lvl4pPr indent="-330200" lvl="3" marL="18288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4pPr>
            <a:lvl5pPr indent="-330200" lvl="4" marL="22860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5pPr>
            <a:lvl6pPr indent="-330200" lvl="5" marL="27432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6pPr>
            <a:lvl7pPr indent="-330200" lvl="6" marL="32004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7pPr>
            <a:lvl8pPr indent="-330200" lvl="7" marL="36576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8pPr>
            <a:lvl9pPr indent="-330200" lvl="8" marL="41148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9pPr>
          </a:lstStyle>
          <a:p/>
        </p:txBody>
      </p:sp>
      <p:sp>
        <p:nvSpPr>
          <p:cNvPr id="10" name="Google Shape;10;p1"/>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3400"/>
              <a:buFont typeface="Teko SemiBold"/>
              <a:buNone/>
              <a:defRPr i="0" sz="3400" u="none" cap="none" strike="noStrike">
                <a:solidFill>
                  <a:schemeClr val="dk1"/>
                </a:solidFill>
                <a:latin typeface="Teko SemiBold"/>
                <a:ea typeface="Teko SemiBold"/>
                <a:cs typeface="Teko SemiBold"/>
                <a:sym typeface="Teko SemiBold"/>
              </a:defRPr>
            </a:lvl1pPr>
            <a:lvl2pPr lvl="1"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2pPr>
            <a:lvl3pPr lvl="2"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3pPr>
            <a:lvl4pPr lvl="3"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4pPr>
            <a:lvl5pPr lvl="4"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5pPr>
            <a:lvl6pPr lvl="5"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6pPr>
            <a:lvl7pPr lvl="6"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7pPr>
            <a:lvl8pPr lvl="7"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8pPr>
            <a:lvl9pPr lvl="8"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819">
          <p15:clr>
            <a:srgbClr val="F26B43"/>
          </p15:clr>
        </p15:guide>
        <p15:guide id="4" orient="horz" pos="2790">
          <p15:clr>
            <a:srgbClr val="F26B43"/>
          </p15:clr>
        </p15:guide>
        <p15:guide id="5" orient="horz" pos="252">
          <p15:clr>
            <a:srgbClr val="F26B43"/>
          </p15:clr>
        </p15:guide>
        <p15:guide id="6" orient="horz" pos="666">
          <p15:clr>
            <a:srgbClr val="F26B43"/>
          </p15:clr>
        </p15:guide>
        <p15:guide id="7" pos="288">
          <p15:clr>
            <a:srgbClr val="F26B43"/>
          </p15:clr>
        </p15:guide>
        <p15:guide id="8" pos="5472">
          <p15:clr>
            <a:srgbClr val="F26B43"/>
          </p15:clr>
        </p15:guide>
        <p15:guide id="9" pos="25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lava18/google-play-store-apps" TargetMode="Externa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ph idx="2" type="pic"/>
          </p:nvPr>
        </p:nvPicPr>
        <p:blipFill rotWithShape="1">
          <a:blip r:embed="rId3">
            <a:alphaModFix/>
          </a:blip>
          <a:srcRect b="0" l="0" r="0" t="9"/>
          <a:stretch/>
        </p:blipFill>
        <p:spPr>
          <a:xfrm>
            <a:off x="6819843" y="286172"/>
            <a:ext cx="2009699" cy="382200"/>
          </a:xfrm>
          <a:prstGeom prst="rect">
            <a:avLst/>
          </a:prstGeom>
        </p:spPr>
      </p:pic>
      <p:sp>
        <p:nvSpPr>
          <p:cNvPr id="110" name="Google Shape;110;p20"/>
          <p:cNvSpPr txBox="1"/>
          <p:nvPr>
            <p:ph type="title"/>
          </p:nvPr>
        </p:nvSpPr>
        <p:spPr>
          <a:xfrm>
            <a:off x="457200" y="986709"/>
            <a:ext cx="8229600" cy="17118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US"/>
              <a:t>Google Play Store App Popularity Analysis &amp; Prediction</a:t>
            </a:r>
            <a:endParaRPr/>
          </a:p>
        </p:txBody>
      </p:sp>
      <p:sp>
        <p:nvSpPr>
          <p:cNvPr id="111" name="Google Shape;111;p20"/>
          <p:cNvSpPr txBox="1"/>
          <p:nvPr>
            <p:ph idx="3" type="subTitle"/>
          </p:nvPr>
        </p:nvSpPr>
        <p:spPr>
          <a:xfrm>
            <a:off x="461400" y="3928200"/>
            <a:ext cx="8229600" cy="758100"/>
          </a:xfrm>
          <a:prstGeom prst="rect">
            <a:avLst/>
          </a:prstGeom>
        </p:spPr>
        <p:txBody>
          <a:bodyPr anchorCtr="0" anchor="t" bIns="0" lIns="18275" spcFirstLastPara="1" rIns="0" wrap="square" tIns="0">
            <a:normAutofit/>
          </a:bodyPr>
          <a:lstStyle/>
          <a:p>
            <a:pPr indent="0" lvl="0" marL="0" rtl="0" algn="l">
              <a:spcBef>
                <a:spcPts val="1200"/>
              </a:spcBef>
              <a:spcAft>
                <a:spcPts val="0"/>
              </a:spcAft>
              <a:buNone/>
            </a:pPr>
            <a:r>
              <a:rPr lang="en-US" sz="1400"/>
              <a:t>Abdumannon Yovkochov, </a:t>
            </a:r>
            <a:r>
              <a:rPr lang="en-US" sz="1400"/>
              <a:t>Aditi Pagey, Ke Liu, Shaurya Chopra, Zijun Zhang</a:t>
            </a:r>
            <a:br>
              <a:rPr lang="en-US" sz="1400"/>
            </a:br>
            <a:br>
              <a:rPr lang="en-US" sz="1400"/>
            </a:br>
            <a:r>
              <a:rPr lang="en-US" sz="1400"/>
              <a:t>December 5, 2025</a:t>
            </a:r>
            <a:endParaRPr sz="1400"/>
          </a:p>
        </p:txBody>
      </p:sp>
      <p:sp>
        <p:nvSpPr>
          <p:cNvPr id="112" name="Google Shape;112;p20"/>
          <p:cNvSpPr txBox="1"/>
          <p:nvPr>
            <p:ph idx="1" type="subTitle"/>
          </p:nvPr>
        </p:nvSpPr>
        <p:spPr>
          <a:xfrm>
            <a:off x="457200" y="2876738"/>
            <a:ext cx="8229600" cy="714300"/>
          </a:xfrm>
          <a:prstGeom prst="rect">
            <a:avLst/>
          </a:prstGeom>
        </p:spPr>
        <p:txBody>
          <a:bodyPr anchorCtr="0" anchor="t" bIns="0" lIns="18275" spcFirstLastPara="1" rIns="0" wrap="square" tIns="0">
            <a:normAutofit/>
          </a:bodyPr>
          <a:lstStyle/>
          <a:p>
            <a:pPr indent="0" lvl="0" marL="0" rtl="0" algn="l">
              <a:spcBef>
                <a:spcPts val="1200"/>
              </a:spcBef>
              <a:spcAft>
                <a:spcPts val="0"/>
              </a:spcAft>
              <a:buNone/>
            </a:pPr>
            <a:r>
              <a:rPr lang="en-US" sz="2000"/>
              <a:t>ECE 143 (FA25) Project: Group 5</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The Big Picture: Correlation Heatmap</a:t>
            </a:r>
            <a:endParaRPr/>
          </a:p>
        </p:txBody>
      </p:sp>
      <p:sp>
        <p:nvSpPr>
          <p:cNvPr id="177" name="Google Shape;177;p2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178" name="Google Shape;178;p29"/>
          <p:cNvPicPr preferRelativeResize="0"/>
          <p:nvPr/>
        </p:nvPicPr>
        <p:blipFill>
          <a:blip r:embed="rId3">
            <a:alphaModFix/>
          </a:blip>
          <a:stretch>
            <a:fillRect/>
          </a:stretch>
        </p:blipFill>
        <p:spPr>
          <a:xfrm>
            <a:off x="541900" y="1300176"/>
            <a:ext cx="8060175" cy="1405000"/>
          </a:xfrm>
          <a:prstGeom prst="rect">
            <a:avLst/>
          </a:prstGeom>
          <a:noFill/>
          <a:ln>
            <a:noFill/>
          </a:ln>
        </p:spPr>
      </p:pic>
      <p:sp>
        <p:nvSpPr>
          <p:cNvPr id="179" name="Google Shape;179;p29"/>
          <p:cNvSpPr txBox="1"/>
          <p:nvPr>
            <p:ph idx="1" type="body"/>
          </p:nvPr>
        </p:nvSpPr>
        <p:spPr>
          <a:xfrm>
            <a:off x="457200" y="3059675"/>
            <a:ext cx="8229600" cy="1369500"/>
          </a:xfrm>
          <a:prstGeom prst="rect">
            <a:avLst/>
          </a:prstGeom>
        </p:spPr>
        <p:txBody>
          <a:bodyPr anchorCtr="0" anchor="t" bIns="0" lIns="0" spcFirstLastPara="1" rIns="0" wrap="square" tIns="0">
            <a:normAutofit/>
          </a:bodyPr>
          <a:lstStyle/>
          <a:p>
            <a:pPr indent="-330200" lvl="0" marL="457200" rtl="0" algn="l">
              <a:spcBef>
                <a:spcPts val="1200"/>
              </a:spcBef>
              <a:spcAft>
                <a:spcPts val="0"/>
              </a:spcAft>
              <a:buSzPts val="1600"/>
              <a:buChar char="•"/>
            </a:pPr>
            <a:r>
              <a:rPr lang="en-US"/>
              <a:t>heatmap of correlations of ‘numerical’ columns </a:t>
            </a:r>
            <a:endParaRPr/>
          </a:p>
          <a:p>
            <a:pPr indent="-330200" lvl="0" marL="457200" rtl="0" algn="l">
              <a:spcBef>
                <a:spcPts val="0"/>
              </a:spcBef>
              <a:spcAft>
                <a:spcPts val="0"/>
              </a:spcAft>
              <a:buSzPts val="1600"/>
              <a:buChar char="•"/>
            </a:pPr>
            <a:r>
              <a:rPr lang="en-US"/>
              <a:t>no. of </a:t>
            </a:r>
            <a:r>
              <a:rPr lang="en-US"/>
              <a:t>reviews has a strong positive correlation</a:t>
            </a:r>
            <a:endParaRPr/>
          </a:p>
          <a:p>
            <a:pPr indent="-330200" lvl="0" marL="457200" rtl="0" algn="l">
              <a:spcBef>
                <a:spcPts val="0"/>
              </a:spcBef>
              <a:spcAft>
                <a:spcPts val="0"/>
              </a:spcAft>
              <a:buSzPts val="1600"/>
              <a:buChar char="•"/>
            </a:pPr>
            <a:r>
              <a:rPr lang="en-US"/>
              <a:t>price has a weak negative correlation; why weak?</a:t>
            </a:r>
            <a:endParaRPr/>
          </a:p>
          <a:p>
            <a:pPr indent="-330200" lvl="0" marL="457200" rtl="0" algn="l">
              <a:spcBef>
                <a:spcPts val="0"/>
              </a:spcBef>
              <a:spcAft>
                <a:spcPts val="0"/>
              </a:spcAft>
              <a:buSzPts val="1600"/>
              <a:buChar char="•"/>
            </a:pPr>
            <a:r>
              <a:rPr lang="en-US"/>
              <a:t>why are the others weakly positively correlated? is there something more going 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Number of Reviews</a:t>
            </a:r>
            <a:endParaRPr/>
          </a:p>
        </p:txBody>
      </p:sp>
      <p:sp>
        <p:nvSpPr>
          <p:cNvPr id="185" name="Google Shape;185;p30"/>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86" name="Google Shape;186;p30"/>
          <p:cNvPicPr preferRelativeResize="0"/>
          <p:nvPr/>
        </p:nvPicPr>
        <p:blipFill>
          <a:blip r:embed="rId3">
            <a:alphaModFix/>
          </a:blip>
          <a:stretch>
            <a:fillRect/>
          </a:stretch>
        </p:blipFill>
        <p:spPr>
          <a:xfrm>
            <a:off x="699425" y="1059636"/>
            <a:ext cx="4267203" cy="3400427"/>
          </a:xfrm>
          <a:prstGeom prst="rect">
            <a:avLst/>
          </a:prstGeom>
          <a:noFill/>
          <a:ln>
            <a:noFill/>
          </a:ln>
        </p:spPr>
      </p:pic>
      <p:sp>
        <p:nvSpPr>
          <p:cNvPr id="187" name="Google Shape;187;p30"/>
          <p:cNvSpPr txBox="1"/>
          <p:nvPr>
            <p:ph idx="1" type="body"/>
          </p:nvPr>
        </p:nvSpPr>
        <p:spPr>
          <a:xfrm>
            <a:off x="5283000" y="2006100"/>
            <a:ext cx="3403800" cy="1131300"/>
          </a:xfrm>
          <a:prstGeom prst="rect">
            <a:avLst/>
          </a:prstGeom>
        </p:spPr>
        <p:txBody>
          <a:bodyPr anchorCtr="0" anchor="t" bIns="0" lIns="0" spcFirstLastPara="1" rIns="0" wrap="square" tIns="0">
            <a:normAutofit/>
          </a:bodyPr>
          <a:lstStyle/>
          <a:p>
            <a:pPr indent="-330200" lvl="0" marL="457200" rtl="0" algn="l">
              <a:spcBef>
                <a:spcPts val="1200"/>
              </a:spcBef>
              <a:spcAft>
                <a:spcPts val="0"/>
              </a:spcAft>
              <a:buSzPts val="1600"/>
              <a:buChar char="•"/>
            </a:pPr>
            <a:r>
              <a:rPr lang="en-US"/>
              <a:t>log-log plot ⇒ exponential relationship</a:t>
            </a:r>
            <a:endParaRPr/>
          </a:p>
          <a:p>
            <a:pPr indent="-330200" lvl="0" marL="457200" rtl="0" algn="l">
              <a:spcBef>
                <a:spcPts val="0"/>
              </a:spcBef>
              <a:spcAft>
                <a:spcPts val="0"/>
              </a:spcAft>
              <a:buSzPts val="1600"/>
              <a:buChar char="•"/>
            </a:pPr>
            <a:r>
              <a:rPr lang="en-US"/>
              <a:t>note: flat lines, not cluster of dots, is a consequence of the dataset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193" name="Google Shape;193;p3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94" name="Google Shape;194;p31"/>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30200" lvl="0" marL="457200" rtl="0" algn="l">
              <a:lnSpc>
                <a:spcPct val="150000"/>
              </a:lnSpc>
              <a:spcBef>
                <a:spcPts val="1200"/>
              </a:spcBef>
              <a:spcAft>
                <a:spcPts val="0"/>
              </a:spcAft>
              <a:buSzPts val="1600"/>
              <a:buChar char="•"/>
            </a:pPr>
            <a:r>
              <a:rPr lang="en-US"/>
              <a:t>no. of reviews has an exponential relationship with no. of installs.</a:t>
            </a:r>
            <a:endParaRPr/>
          </a:p>
          <a:p>
            <a:pPr indent="-330200" lvl="1" marL="914400" rtl="0" algn="l">
              <a:lnSpc>
                <a:spcPct val="150000"/>
              </a:lnSpc>
              <a:spcBef>
                <a:spcPts val="0"/>
              </a:spcBef>
              <a:spcAft>
                <a:spcPts val="0"/>
              </a:spcAft>
              <a:buSzPts val="1600"/>
              <a:buChar char="•"/>
            </a:pPr>
            <a:r>
              <a:rPr lang="en-US"/>
              <a:t>social proof! people trust apps that others have reviewed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Star-Rating</a:t>
            </a:r>
            <a:endParaRPr/>
          </a:p>
        </p:txBody>
      </p:sp>
      <p:sp>
        <p:nvSpPr>
          <p:cNvPr id="200" name="Google Shape;200;p3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01" name="Google Shape;201;p32"/>
          <p:cNvPicPr preferRelativeResize="0"/>
          <p:nvPr/>
        </p:nvPicPr>
        <p:blipFill>
          <a:blip r:embed="rId3">
            <a:alphaModFix/>
          </a:blip>
          <a:stretch>
            <a:fillRect/>
          </a:stretch>
        </p:blipFill>
        <p:spPr>
          <a:xfrm>
            <a:off x="457075" y="1174725"/>
            <a:ext cx="5459625" cy="3463250"/>
          </a:xfrm>
          <a:prstGeom prst="rect">
            <a:avLst/>
          </a:prstGeom>
          <a:noFill/>
          <a:ln>
            <a:noFill/>
          </a:ln>
        </p:spPr>
      </p:pic>
      <p:sp>
        <p:nvSpPr>
          <p:cNvPr id="202" name="Google Shape;202;p32"/>
          <p:cNvSpPr txBox="1"/>
          <p:nvPr/>
        </p:nvSpPr>
        <p:spPr>
          <a:xfrm>
            <a:off x="6226775" y="2172525"/>
            <a:ext cx="2641800" cy="10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Source Sans 3"/>
                <a:ea typeface="Source Sans 3"/>
                <a:cs typeface="Source Sans 3"/>
                <a:sym typeface="Source Sans 3"/>
              </a:rPr>
              <a:t>the higher the installs, the less likely a 5 star rating!</a:t>
            </a:r>
            <a:endParaRPr>
              <a:solidFill>
                <a:schemeClr val="dk1"/>
              </a:solidFill>
              <a:latin typeface="Source Sans 3"/>
              <a:ea typeface="Source Sans 3"/>
              <a:cs typeface="Source Sans 3"/>
              <a:sym typeface="Source Sans 3"/>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Star-Rating</a:t>
            </a:r>
            <a:endParaRPr/>
          </a:p>
        </p:txBody>
      </p:sp>
      <p:sp>
        <p:nvSpPr>
          <p:cNvPr id="208" name="Google Shape;208;p3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09" name="Google Shape;209;p33"/>
          <p:cNvSpPr txBox="1"/>
          <p:nvPr>
            <p:ph idx="1" type="body"/>
          </p:nvPr>
        </p:nvSpPr>
        <p:spPr>
          <a:xfrm>
            <a:off x="4725275" y="1300175"/>
            <a:ext cx="3839700" cy="31290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t>4 quadrants : high/low installs and high/low ratings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t>the</a:t>
            </a:r>
            <a:r>
              <a:rPr lang="en-US"/>
              <a:t> orange quadrant raises the question: if rating is high but installs are low, maybe it is because the app is new?</a:t>
            </a:r>
            <a:endParaRPr/>
          </a:p>
        </p:txBody>
      </p:sp>
      <p:pic>
        <p:nvPicPr>
          <p:cNvPr id="210" name="Google Shape;210;p33"/>
          <p:cNvPicPr preferRelativeResize="0"/>
          <p:nvPr/>
        </p:nvPicPr>
        <p:blipFill>
          <a:blip r:embed="rId3">
            <a:alphaModFix/>
          </a:blip>
          <a:stretch>
            <a:fillRect/>
          </a:stretch>
        </p:blipFill>
        <p:spPr>
          <a:xfrm>
            <a:off x="182875" y="1264486"/>
            <a:ext cx="4267200" cy="32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Star-Rating</a:t>
            </a:r>
            <a:endParaRPr/>
          </a:p>
        </p:txBody>
      </p:sp>
      <p:sp>
        <p:nvSpPr>
          <p:cNvPr id="216" name="Google Shape;216;p3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17" name="Google Shape;217;p34"/>
          <p:cNvPicPr preferRelativeResize="0"/>
          <p:nvPr/>
        </p:nvPicPr>
        <p:blipFill>
          <a:blip r:embed="rId3">
            <a:alphaModFix/>
          </a:blip>
          <a:stretch>
            <a:fillRect/>
          </a:stretch>
        </p:blipFill>
        <p:spPr>
          <a:xfrm>
            <a:off x="1277075" y="939900"/>
            <a:ext cx="6589850" cy="2635975"/>
          </a:xfrm>
          <a:prstGeom prst="rect">
            <a:avLst/>
          </a:prstGeom>
          <a:noFill/>
          <a:ln>
            <a:noFill/>
          </a:ln>
        </p:spPr>
      </p:pic>
      <p:sp>
        <p:nvSpPr>
          <p:cNvPr id="218" name="Google Shape;218;p34"/>
          <p:cNvSpPr txBox="1"/>
          <p:nvPr/>
        </p:nvSpPr>
        <p:spPr>
          <a:xfrm>
            <a:off x="3950550" y="3749425"/>
            <a:ext cx="12429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answer: yes!</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224" name="Google Shape;224;p3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25" name="Google Shape;225;p35"/>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30200" lvl="0" marL="457200" rtl="0" algn="l">
              <a:lnSpc>
                <a:spcPct val="150000"/>
              </a:lnSpc>
              <a:spcBef>
                <a:spcPts val="0"/>
              </a:spcBef>
              <a:spcAft>
                <a:spcPts val="0"/>
              </a:spcAft>
              <a:buSzPts val="1600"/>
              <a:buChar char="•"/>
            </a:pPr>
            <a:r>
              <a:rPr lang="en-US"/>
              <a:t>if </a:t>
            </a:r>
            <a:r>
              <a:rPr lang="en-US"/>
              <a:t>the</a:t>
            </a:r>
            <a:r>
              <a:rPr lang="en-US"/>
              <a:t> app is new, you want a 5-stars. if it’s been around for a while, 4.2-4.3 is the sweet spot</a:t>
            </a:r>
            <a:endParaRPr/>
          </a:p>
          <a:p>
            <a:pPr indent="-330200" lvl="1" marL="914400" rtl="0" algn="l">
              <a:lnSpc>
                <a:spcPct val="150000"/>
              </a:lnSpc>
              <a:spcBef>
                <a:spcPts val="0"/>
              </a:spcBef>
              <a:spcAft>
                <a:spcPts val="0"/>
              </a:spcAft>
              <a:buSzPts val="1600"/>
              <a:buChar char="•"/>
            </a:pPr>
            <a:r>
              <a:rPr lang="en-US"/>
              <a:t>as an app gets more and more installs, there will always be some haters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Price</a:t>
            </a:r>
            <a:endParaRPr/>
          </a:p>
        </p:txBody>
      </p:sp>
      <p:sp>
        <p:nvSpPr>
          <p:cNvPr id="231" name="Google Shape;231;p3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32" name="Google Shape;232;p36"/>
          <p:cNvPicPr preferRelativeResize="0"/>
          <p:nvPr/>
        </p:nvPicPr>
        <p:blipFill>
          <a:blip r:embed="rId3">
            <a:alphaModFix/>
          </a:blip>
          <a:stretch>
            <a:fillRect/>
          </a:stretch>
        </p:blipFill>
        <p:spPr>
          <a:xfrm>
            <a:off x="5319600" y="870500"/>
            <a:ext cx="3649976" cy="2910349"/>
          </a:xfrm>
          <a:prstGeom prst="rect">
            <a:avLst/>
          </a:prstGeom>
          <a:noFill/>
          <a:ln>
            <a:noFill/>
          </a:ln>
        </p:spPr>
      </p:pic>
      <p:pic>
        <p:nvPicPr>
          <p:cNvPr id="233" name="Google Shape;233;p36"/>
          <p:cNvPicPr preferRelativeResize="0"/>
          <p:nvPr/>
        </p:nvPicPr>
        <p:blipFill>
          <a:blip r:embed="rId4">
            <a:alphaModFix/>
          </a:blip>
          <a:stretch>
            <a:fillRect/>
          </a:stretch>
        </p:blipFill>
        <p:spPr>
          <a:xfrm>
            <a:off x="152400" y="1057275"/>
            <a:ext cx="3512248" cy="2618752"/>
          </a:xfrm>
          <a:prstGeom prst="rect">
            <a:avLst/>
          </a:prstGeom>
          <a:noFill/>
          <a:ln>
            <a:noFill/>
          </a:ln>
        </p:spPr>
      </p:pic>
      <p:sp>
        <p:nvSpPr>
          <p:cNvPr id="234" name="Google Shape;234;p36"/>
          <p:cNvSpPr txBox="1"/>
          <p:nvPr/>
        </p:nvSpPr>
        <p:spPr>
          <a:xfrm>
            <a:off x="1599550" y="3947500"/>
            <a:ext cx="67065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Source Sans 3"/>
                <a:ea typeface="Source Sans 3"/>
                <a:cs typeface="Source Sans 3"/>
                <a:sym typeface="Source Sans 3"/>
              </a:rPr>
              <a:t>people like free apps, for the most part …</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Price</a:t>
            </a:r>
            <a:endParaRPr/>
          </a:p>
        </p:txBody>
      </p:sp>
      <p:sp>
        <p:nvSpPr>
          <p:cNvPr id="240" name="Google Shape;240;p3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41" name="Google Shape;241;p37"/>
          <p:cNvPicPr preferRelativeResize="0"/>
          <p:nvPr/>
        </p:nvPicPr>
        <p:blipFill>
          <a:blip r:embed="rId3">
            <a:alphaModFix/>
          </a:blip>
          <a:stretch>
            <a:fillRect/>
          </a:stretch>
        </p:blipFill>
        <p:spPr>
          <a:xfrm>
            <a:off x="457204" y="1211175"/>
            <a:ext cx="8135700" cy="2391450"/>
          </a:xfrm>
          <a:prstGeom prst="rect">
            <a:avLst/>
          </a:prstGeom>
          <a:noFill/>
          <a:ln>
            <a:noFill/>
          </a:ln>
        </p:spPr>
      </p:pic>
      <p:sp>
        <p:nvSpPr>
          <p:cNvPr id="242" name="Google Shape;242;p37"/>
          <p:cNvSpPr txBox="1"/>
          <p:nvPr/>
        </p:nvSpPr>
        <p:spPr>
          <a:xfrm>
            <a:off x="1599550" y="3947500"/>
            <a:ext cx="67065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Source Sans 3"/>
                <a:ea typeface="Source Sans 3"/>
                <a:cs typeface="Source Sans 3"/>
                <a:sym typeface="Source Sans 3"/>
              </a:rPr>
              <a:t>… but with some interesting exceptions!</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248" name="Google Shape;248;p3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49" name="Google Shape;249;p38"/>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if the app is new, you want a 5-stars. if it has been around for a while, 4.2-4.3 is the sweet spot</a:t>
            </a:r>
            <a:endParaRPr/>
          </a:p>
          <a:p>
            <a:pPr indent="-330200" lvl="0" marL="457200" rtl="0" algn="l">
              <a:lnSpc>
                <a:spcPct val="150000"/>
              </a:lnSpc>
              <a:spcBef>
                <a:spcPts val="0"/>
              </a:spcBef>
              <a:spcAft>
                <a:spcPts val="0"/>
              </a:spcAft>
              <a:buSzPts val="1600"/>
              <a:buChar char="•"/>
            </a:pPr>
            <a:r>
              <a:rPr lang="en-US"/>
              <a:t>free apps clearly do much better (with a few interesting exceptions). </a:t>
            </a:r>
            <a:endParaRPr/>
          </a:p>
          <a:p>
            <a:pPr indent="-330200" lvl="1" marL="914400" rtl="0" algn="l">
              <a:lnSpc>
                <a:spcPct val="150000"/>
              </a:lnSpc>
              <a:spcBef>
                <a:spcPts val="0"/>
              </a:spcBef>
              <a:spcAft>
                <a:spcPts val="0"/>
              </a:spcAft>
              <a:buSzPts val="1600"/>
              <a:buChar char="•"/>
            </a:pPr>
            <a:r>
              <a:rPr lang="en-US"/>
              <a:t>how does that help marketers trying to get an app to make money? likely, ads</a:t>
            </a:r>
            <a:endParaRPr/>
          </a:p>
          <a:p>
            <a:pPr indent="-330200" lvl="1" marL="914400" rtl="0" algn="l">
              <a:lnSpc>
                <a:spcPct val="150000"/>
              </a:lnSpc>
              <a:spcBef>
                <a:spcPts val="0"/>
              </a:spcBef>
              <a:spcAft>
                <a:spcPts val="0"/>
              </a:spcAft>
              <a:buSzPts val="1600"/>
              <a:buChar char="•"/>
            </a:pPr>
            <a:r>
              <a:rPr lang="en-US"/>
              <a:t>outlier: gambling &amp; the associated poor judgement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30200" lvl="0" marL="457200" rtl="0" algn="l">
              <a:spcBef>
                <a:spcPts val="1200"/>
              </a:spcBef>
              <a:spcAft>
                <a:spcPts val="0"/>
              </a:spcAft>
              <a:buSzPts val="1600"/>
              <a:buAutoNum type="arabicPeriod"/>
            </a:pPr>
            <a:r>
              <a:rPr lang="en-US"/>
              <a:t>About the dataset</a:t>
            </a:r>
            <a:endParaRPr/>
          </a:p>
          <a:p>
            <a:pPr indent="-330200" lvl="0" marL="457200" rtl="0" algn="l">
              <a:spcBef>
                <a:spcPts val="0"/>
              </a:spcBef>
              <a:spcAft>
                <a:spcPts val="0"/>
              </a:spcAft>
              <a:buSzPts val="1600"/>
              <a:buAutoNum type="arabicPeriod"/>
            </a:pPr>
            <a:r>
              <a:rPr lang="en-US"/>
              <a:t>Cleanup</a:t>
            </a:r>
            <a:endParaRPr/>
          </a:p>
          <a:p>
            <a:pPr indent="-330200" lvl="0" marL="457200" rtl="0" algn="l">
              <a:spcBef>
                <a:spcPts val="0"/>
              </a:spcBef>
              <a:spcAft>
                <a:spcPts val="0"/>
              </a:spcAft>
              <a:buSzPts val="1600"/>
              <a:buAutoNum type="arabicPeriod"/>
            </a:pPr>
            <a:r>
              <a:rPr lang="en-US"/>
              <a:t>Dataset Analysis deep dive</a:t>
            </a:r>
            <a:endParaRPr/>
          </a:p>
          <a:p>
            <a:pPr indent="-330200" lvl="0" marL="457200" rtl="0" algn="l">
              <a:spcBef>
                <a:spcPts val="0"/>
              </a:spcBef>
              <a:spcAft>
                <a:spcPts val="0"/>
              </a:spcAft>
              <a:buSzPts val="1600"/>
              <a:buAutoNum type="arabicPeriod"/>
            </a:pPr>
            <a:r>
              <a:rPr lang="en-US"/>
              <a:t>Prediction Model</a:t>
            </a:r>
            <a:endParaRPr/>
          </a:p>
          <a:p>
            <a:pPr indent="-330200" lvl="0" marL="457200" rtl="0" algn="l">
              <a:spcBef>
                <a:spcPts val="0"/>
              </a:spcBef>
              <a:spcAft>
                <a:spcPts val="0"/>
              </a:spcAft>
              <a:buSzPts val="1600"/>
              <a:buAutoNum type="arabicPeriod"/>
            </a:pPr>
            <a:r>
              <a:rPr lang="en-US"/>
              <a:t>Conclusion</a:t>
            </a:r>
            <a:endParaRPr/>
          </a:p>
        </p:txBody>
      </p:sp>
      <p:sp>
        <p:nvSpPr>
          <p:cNvPr id="118" name="Google Shape;118;p21"/>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119" name="Google Shape;119;p2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Developer Activity</a:t>
            </a:r>
            <a:endParaRPr/>
          </a:p>
        </p:txBody>
      </p:sp>
      <p:sp>
        <p:nvSpPr>
          <p:cNvPr id="255" name="Google Shape;255;p3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56" name="Google Shape;256;p39"/>
          <p:cNvPicPr preferRelativeResize="0"/>
          <p:nvPr/>
        </p:nvPicPr>
        <p:blipFill>
          <a:blip r:embed="rId3">
            <a:alphaModFix/>
          </a:blip>
          <a:stretch>
            <a:fillRect/>
          </a:stretch>
        </p:blipFill>
        <p:spPr>
          <a:xfrm>
            <a:off x="2223425" y="861975"/>
            <a:ext cx="4697160" cy="3963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262" name="Google Shape;262;p40"/>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63" name="Google Shape;263;p40"/>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if the app is new, you want a 5-stars. if it has been around for a while, 4.2-4.3 is the sweet spot</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free apps clearly do much better (with a few interesting exceptions). </a:t>
            </a:r>
            <a:endParaRPr/>
          </a:p>
          <a:p>
            <a:pPr indent="-330200" lvl="0" marL="457200" rtl="0" algn="l">
              <a:lnSpc>
                <a:spcPct val="150000"/>
              </a:lnSpc>
              <a:spcBef>
                <a:spcPts val="0"/>
              </a:spcBef>
              <a:spcAft>
                <a:spcPts val="0"/>
              </a:spcAft>
              <a:buSzPts val="1600"/>
              <a:buChar char="•"/>
            </a:pPr>
            <a:r>
              <a:rPr lang="en-US"/>
              <a:t>apps well maintained by developers tend to do much better.</a:t>
            </a:r>
            <a:endParaRPr/>
          </a:p>
          <a:p>
            <a:pPr indent="-330200" lvl="1" marL="914400" rtl="0" algn="l">
              <a:lnSpc>
                <a:spcPct val="150000"/>
              </a:lnSpc>
              <a:spcBef>
                <a:spcPts val="0"/>
              </a:spcBef>
              <a:spcAft>
                <a:spcPts val="0"/>
              </a:spcAft>
              <a:buSzPts val="1600"/>
              <a:buChar char="•"/>
            </a:pPr>
            <a:r>
              <a:rPr lang="en-US"/>
              <a:t>incorporating user feedback (gained from reviews)</a:t>
            </a:r>
            <a:endParaRPr/>
          </a:p>
          <a:p>
            <a:pPr indent="0" lvl="0" marL="0" rtl="0" algn="l">
              <a:lnSpc>
                <a:spcPct val="150000"/>
              </a:lnSpc>
              <a:spcBef>
                <a:spcPts val="12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 Rating</a:t>
            </a:r>
            <a:endParaRPr/>
          </a:p>
        </p:txBody>
      </p:sp>
      <p:sp>
        <p:nvSpPr>
          <p:cNvPr id="269" name="Google Shape;269;p4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70" name="Google Shape;270;p41"/>
          <p:cNvPicPr preferRelativeResize="0"/>
          <p:nvPr/>
        </p:nvPicPr>
        <p:blipFill>
          <a:blip r:embed="rId3">
            <a:alphaModFix/>
          </a:blip>
          <a:stretch>
            <a:fillRect/>
          </a:stretch>
        </p:blipFill>
        <p:spPr>
          <a:xfrm>
            <a:off x="457200" y="1579625"/>
            <a:ext cx="6102902" cy="2272501"/>
          </a:xfrm>
          <a:prstGeom prst="rect">
            <a:avLst/>
          </a:prstGeom>
          <a:noFill/>
          <a:ln>
            <a:noFill/>
          </a:ln>
        </p:spPr>
      </p:pic>
      <p:sp>
        <p:nvSpPr>
          <p:cNvPr id="271" name="Google Shape;271;p41"/>
          <p:cNvSpPr txBox="1"/>
          <p:nvPr/>
        </p:nvSpPr>
        <p:spPr>
          <a:xfrm>
            <a:off x="6832500" y="1579675"/>
            <a:ext cx="2082600" cy="22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most apps are rated for Everyone</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but…</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 Rating</a:t>
            </a:r>
            <a:endParaRPr/>
          </a:p>
        </p:txBody>
      </p:sp>
      <p:sp>
        <p:nvSpPr>
          <p:cNvPr id="277" name="Google Shape;277;p4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78" name="Google Shape;278;p42"/>
          <p:cNvPicPr preferRelativeResize="0"/>
          <p:nvPr/>
        </p:nvPicPr>
        <p:blipFill>
          <a:blip r:embed="rId3">
            <a:alphaModFix/>
          </a:blip>
          <a:stretch>
            <a:fillRect/>
          </a:stretch>
        </p:blipFill>
        <p:spPr>
          <a:xfrm>
            <a:off x="457200" y="1340674"/>
            <a:ext cx="5058790" cy="3129000"/>
          </a:xfrm>
          <a:prstGeom prst="rect">
            <a:avLst/>
          </a:prstGeom>
          <a:noFill/>
          <a:ln>
            <a:noFill/>
          </a:ln>
        </p:spPr>
      </p:pic>
      <p:sp>
        <p:nvSpPr>
          <p:cNvPr id="279" name="Google Shape;279;p42"/>
          <p:cNvSpPr txBox="1"/>
          <p:nvPr/>
        </p:nvSpPr>
        <p:spPr>
          <a:xfrm>
            <a:off x="6832500" y="1579675"/>
            <a:ext cx="2082600" cy="22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 targeting a demographic is a better strategy!</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285" name="Google Shape;285;p4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6" name="Google Shape;286;p43"/>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if the app is new, you want a 5-stars. if it has been around for a while, 4.2-4.3 is the sweet spot</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free apps clearly do much better (with a few interesting exceptions). </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apps well maintained by developers tend to do much better.</a:t>
            </a:r>
            <a:endParaRPr/>
          </a:p>
          <a:p>
            <a:pPr indent="-330200" lvl="0" marL="457200" rtl="0" algn="l">
              <a:lnSpc>
                <a:spcPct val="150000"/>
              </a:lnSpc>
              <a:spcBef>
                <a:spcPts val="0"/>
              </a:spcBef>
              <a:spcAft>
                <a:spcPts val="0"/>
              </a:spcAft>
              <a:buSzPts val="1600"/>
              <a:buChar char="•"/>
            </a:pPr>
            <a:r>
              <a:rPr lang="en-US"/>
              <a:t>it is better to target, in your marketing, a particular demographic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Sentiment</a:t>
            </a:r>
            <a:endParaRPr/>
          </a:p>
        </p:txBody>
      </p:sp>
      <p:sp>
        <p:nvSpPr>
          <p:cNvPr id="292" name="Google Shape;292;p4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293" name="Google Shape;293;p44"/>
          <p:cNvPicPr preferRelativeResize="0"/>
          <p:nvPr/>
        </p:nvPicPr>
        <p:blipFill>
          <a:blip r:embed="rId3">
            <a:alphaModFix/>
          </a:blip>
          <a:stretch>
            <a:fillRect/>
          </a:stretch>
        </p:blipFill>
        <p:spPr>
          <a:xfrm>
            <a:off x="2240663" y="393588"/>
            <a:ext cx="4662675" cy="4356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299" name="Google Shape;299;p4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00" name="Google Shape;300;p45"/>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if the app is new, you want a 5-stars. if it has been around for a while, 4.2-4.3 is the sweet spot</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free apps clearly do much better (with a few interesting exceptions). </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apps well maintained by developers tend to do much better.</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it is better to target, in your marketing, a particular demographic</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just because a lot of apps of a certain type are being made, doesn’t mean you’ll do well</a:t>
            </a:r>
            <a:endParaRPr/>
          </a:p>
          <a:p>
            <a:pPr indent="-330200" lvl="0" marL="457200" rtl="0" algn="l">
              <a:lnSpc>
                <a:spcPct val="150000"/>
              </a:lnSpc>
              <a:spcBef>
                <a:spcPts val="0"/>
              </a:spcBef>
              <a:spcAft>
                <a:spcPts val="0"/>
              </a:spcAft>
              <a:buSzPts val="1600"/>
              <a:buChar char="•"/>
            </a:pPr>
            <a:r>
              <a:rPr lang="en-US"/>
              <a:t>sentiment doesn’t correlate much with number of installs</a:t>
            </a:r>
            <a:endParaRPr/>
          </a:p>
          <a:p>
            <a:pPr indent="-330200" lvl="1" marL="914400" rtl="0" algn="l">
              <a:lnSpc>
                <a:spcPct val="150000"/>
              </a:lnSpc>
              <a:spcBef>
                <a:spcPts val="0"/>
              </a:spcBef>
              <a:spcAft>
                <a:spcPts val="0"/>
              </a:spcAft>
              <a:buSzPts val="1600"/>
              <a:buChar char="•"/>
            </a:pPr>
            <a:r>
              <a:rPr lang="en-US"/>
              <a:t>likely reason: this dataset is not time series, and </a:t>
            </a:r>
            <a:r>
              <a:rPr lang="en-US"/>
              <a:t>further</a:t>
            </a:r>
            <a:r>
              <a:rPr lang="en-US"/>
              <a:t>, have much lower no. of sentiment samples. which could mean that an app which </a:t>
            </a:r>
            <a:r>
              <a:rPr lang="en-US"/>
              <a:t>initially</a:t>
            </a:r>
            <a:r>
              <a:rPr lang="en-US"/>
              <a:t> got negative reviews improved over time by incorporating feedback.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04800" lvl="0" marL="457200" rtl="0" algn="l">
              <a:spcBef>
                <a:spcPts val="1200"/>
              </a:spcBef>
              <a:spcAft>
                <a:spcPts val="0"/>
              </a:spcAft>
              <a:buClr>
                <a:srgbClr val="B7B7B7"/>
              </a:buClr>
              <a:buSzPts val="1200"/>
              <a:buAutoNum type="arabicPeriod"/>
            </a:pPr>
            <a:r>
              <a:rPr lang="en-US" sz="1200">
                <a:solidFill>
                  <a:srgbClr val="B7B7B7"/>
                </a:solidFill>
              </a:rPr>
              <a:t>About the dataset</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Cleanup</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Dataset Analysis deep dive</a:t>
            </a:r>
            <a:endParaRPr sz="1200">
              <a:solidFill>
                <a:srgbClr val="B7B7B7"/>
              </a:solidFill>
            </a:endParaRPr>
          </a:p>
          <a:p>
            <a:pPr indent="-330200" lvl="0" marL="457200" rtl="0" algn="l">
              <a:spcBef>
                <a:spcPts val="0"/>
              </a:spcBef>
              <a:spcAft>
                <a:spcPts val="0"/>
              </a:spcAft>
              <a:buSzPts val="1600"/>
              <a:buAutoNum type="arabicPeriod"/>
            </a:pPr>
            <a:r>
              <a:rPr lang="en-US"/>
              <a:t>Prediction Model</a:t>
            </a:r>
            <a:endParaRPr/>
          </a:p>
          <a:p>
            <a:pPr indent="-304800" lvl="0" marL="457200" rtl="0" algn="l">
              <a:spcBef>
                <a:spcPts val="0"/>
              </a:spcBef>
              <a:spcAft>
                <a:spcPts val="0"/>
              </a:spcAft>
              <a:buClr>
                <a:srgbClr val="B7B7B7"/>
              </a:buClr>
              <a:buSzPts val="1200"/>
              <a:buAutoNum type="arabicPeriod"/>
            </a:pPr>
            <a:r>
              <a:rPr lang="en-US" sz="1200">
                <a:solidFill>
                  <a:srgbClr val="B7B7B7"/>
                </a:solidFill>
              </a:rPr>
              <a:t>Conclusion</a:t>
            </a:r>
            <a:endParaRPr sz="1200">
              <a:solidFill>
                <a:srgbClr val="B7B7B7"/>
              </a:solidFill>
            </a:endParaRPr>
          </a:p>
        </p:txBody>
      </p:sp>
      <p:sp>
        <p:nvSpPr>
          <p:cNvPr id="306" name="Google Shape;306;p46"/>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307" name="Google Shape;307;p4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Prediction Model</a:t>
            </a:r>
            <a:endParaRPr/>
          </a:p>
        </p:txBody>
      </p:sp>
      <p:sp>
        <p:nvSpPr>
          <p:cNvPr id="313" name="Google Shape;313;p4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14" name="Google Shape;314;p47"/>
          <p:cNvPicPr preferRelativeResize="0"/>
          <p:nvPr/>
        </p:nvPicPr>
        <p:blipFill>
          <a:blip r:embed="rId3">
            <a:alphaModFix/>
          </a:blip>
          <a:stretch>
            <a:fillRect/>
          </a:stretch>
        </p:blipFill>
        <p:spPr>
          <a:xfrm>
            <a:off x="3735350" y="888501"/>
            <a:ext cx="4399579" cy="3966051"/>
          </a:xfrm>
          <a:prstGeom prst="rect">
            <a:avLst/>
          </a:prstGeom>
          <a:noFill/>
          <a:ln>
            <a:noFill/>
          </a:ln>
        </p:spPr>
      </p:pic>
      <p:pic>
        <p:nvPicPr>
          <p:cNvPr id="315" name="Google Shape;315;p47"/>
          <p:cNvPicPr preferRelativeResize="0"/>
          <p:nvPr/>
        </p:nvPicPr>
        <p:blipFill>
          <a:blip r:embed="rId4">
            <a:alphaModFix/>
          </a:blip>
          <a:stretch>
            <a:fillRect/>
          </a:stretch>
        </p:blipFill>
        <p:spPr>
          <a:xfrm>
            <a:off x="371950" y="2118100"/>
            <a:ext cx="2982251" cy="657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04800" lvl="0" marL="457200" rtl="0" algn="l">
              <a:spcBef>
                <a:spcPts val="1200"/>
              </a:spcBef>
              <a:spcAft>
                <a:spcPts val="0"/>
              </a:spcAft>
              <a:buClr>
                <a:srgbClr val="B7B7B7"/>
              </a:buClr>
              <a:buSzPts val="1200"/>
              <a:buAutoNum type="arabicPeriod"/>
            </a:pPr>
            <a:r>
              <a:rPr lang="en-US" sz="1200">
                <a:solidFill>
                  <a:srgbClr val="B7B7B7"/>
                </a:solidFill>
              </a:rPr>
              <a:t>About the dataset</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Cleanup</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Dataset Analysis deep dive</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Prediction Model</a:t>
            </a:r>
            <a:endParaRPr sz="1200">
              <a:solidFill>
                <a:srgbClr val="B7B7B7"/>
              </a:solidFill>
            </a:endParaRPr>
          </a:p>
          <a:p>
            <a:pPr indent="-330200" lvl="0" marL="457200" rtl="0" algn="l">
              <a:spcBef>
                <a:spcPts val="0"/>
              </a:spcBef>
              <a:spcAft>
                <a:spcPts val="0"/>
              </a:spcAft>
              <a:buSzPts val="1600"/>
              <a:buAutoNum type="arabicPeriod"/>
            </a:pPr>
            <a:r>
              <a:rPr lang="en-US"/>
              <a:t>Conclusion</a:t>
            </a:r>
            <a:endParaRPr/>
          </a:p>
        </p:txBody>
      </p:sp>
      <p:sp>
        <p:nvSpPr>
          <p:cNvPr id="321" name="Google Shape;321;p48"/>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322" name="Google Shape;322;p4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30200" lvl="0" marL="457200" rtl="0" algn="l">
              <a:spcBef>
                <a:spcPts val="1200"/>
              </a:spcBef>
              <a:spcAft>
                <a:spcPts val="0"/>
              </a:spcAft>
              <a:buSzPts val="1600"/>
              <a:buAutoNum type="arabicPeriod"/>
            </a:pPr>
            <a:r>
              <a:rPr lang="en-US"/>
              <a:t>About the dataset</a:t>
            </a:r>
            <a:endParaRPr/>
          </a:p>
          <a:p>
            <a:pPr indent="-304800" lvl="0" marL="457200" rtl="0" algn="l">
              <a:spcBef>
                <a:spcPts val="0"/>
              </a:spcBef>
              <a:spcAft>
                <a:spcPts val="0"/>
              </a:spcAft>
              <a:buClr>
                <a:srgbClr val="B7B7B7"/>
              </a:buClr>
              <a:buSzPts val="1200"/>
              <a:buAutoNum type="arabicPeriod"/>
            </a:pPr>
            <a:r>
              <a:rPr lang="en-US" sz="1200">
                <a:solidFill>
                  <a:srgbClr val="B7B7B7"/>
                </a:solidFill>
              </a:rPr>
              <a:t>Cleanup</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Dataset Analysis deep dive</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Prediction Model</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Conclusion</a:t>
            </a:r>
            <a:endParaRPr sz="1200">
              <a:solidFill>
                <a:srgbClr val="B7B7B7"/>
              </a:solidFill>
            </a:endParaRPr>
          </a:p>
        </p:txBody>
      </p:sp>
      <p:sp>
        <p:nvSpPr>
          <p:cNvPr id="125" name="Google Shape;125;p22"/>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126" name="Google Shape;126;p2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Conclusions</a:t>
            </a:r>
            <a:endParaRPr/>
          </a:p>
        </p:txBody>
      </p:sp>
      <p:sp>
        <p:nvSpPr>
          <p:cNvPr id="328" name="Google Shape;328;p4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329" name="Google Shape;329;p49"/>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0" lvl="0" marL="0" rtl="0" algn="l">
              <a:spcBef>
                <a:spcPts val="1200"/>
              </a:spcBef>
              <a:spcAft>
                <a:spcPts val="0"/>
              </a:spcAft>
              <a:buNone/>
            </a:pPr>
            <a:r>
              <a:rPr lang="en-US"/>
              <a:t>Things that you should focus on if you want your app to do well:</a:t>
            </a:r>
            <a:endParaRPr/>
          </a:p>
          <a:p>
            <a:pPr indent="-330200" lvl="0" marL="457200" rtl="0" algn="l">
              <a:spcBef>
                <a:spcPts val="1200"/>
              </a:spcBef>
              <a:spcAft>
                <a:spcPts val="0"/>
              </a:spcAft>
              <a:buSzPts val="1600"/>
              <a:buChar char="•"/>
            </a:pPr>
            <a:r>
              <a:rPr lang="en-US"/>
              <a:t>No. of reviews</a:t>
            </a:r>
            <a:endParaRPr/>
          </a:p>
          <a:p>
            <a:pPr indent="-330200" lvl="0" marL="457200" rtl="0" algn="l">
              <a:spcBef>
                <a:spcPts val="0"/>
              </a:spcBef>
              <a:spcAft>
                <a:spcPts val="0"/>
              </a:spcAft>
              <a:buSzPts val="1600"/>
              <a:buChar char="•"/>
            </a:pPr>
            <a:r>
              <a:rPr lang="en-US"/>
              <a:t>price (free apps)</a:t>
            </a:r>
            <a:endParaRPr/>
          </a:p>
          <a:p>
            <a:pPr indent="-330200" lvl="0" marL="457200" rtl="0" algn="l">
              <a:spcBef>
                <a:spcPts val="0"/>
              </a:spcBef>
              <a:spcAft>
                <a:spcPts val="0"/>
              </a:spcAft>
              <a:buSzPts val="1600"/>
              <a:buChar char="•"/>
            </a:pPr>
            <a:r>
              <a:rPr lang="en-US"/>
              <a:t>targeted demographic</a:t>
            </a:r>
            <a:endParaRPr/>
          </a:p>
          <a:p>
            <a:pPr indent="-330200" lvl="0" marL="457200" rtl="0" algn="l">
              <a:spcBef>
                <a:spcPts val="0"/>
              </a:spcBef>
              <a:spcAft>
                <a:spcPts val="0"/>
              </a:spcAft>
              <a:buSzPts val="1600"/>
              <a:buChar char="•"/>
            </a:pPr>
            <a:r>
              <a:rPr lang="en-US"/>
              <a:t>developer activity</a:t>
            </a:r>
            <a:endParaRPr/>
          </a:p>
          <a:p>
            <a:pPr indent="-330200" lvl="0" marL="457200" rtl="0" algn="l">
              <a:spcBef>
                <a:spcPts val="0"/>
              </a:spcBef>
              <a:spcAft>
                <a:spcPts val="0"/>
              </a:spcAft>
              <a:buSzPts val="1600"/>
              <a:buChar char="•"/>
            </a:pPr>
            <a:r>
              <a:rPr lang="en-US"/>
              <a:t>star rating (depends on app age)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t>Logistic regression based model with ~80% accuracy</a:t>
            </a:r>
            <a:endParaRPr/>
          </a:p>
          <a:p>
            <a:pPr indent="0" lvl="0" marL="0" rtl="0" algn="l">
              <a:spcBef>
                <a:spcPts val="12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0"/>
          <p:cNvPicPr preferRelativeResize="0"/>
          <p:nvPr>
            <p:ph idx="2" type="pic"/>
          </p:nvPr>
        </p:nvPicPr>
        <p:blipFill rotWithShape="1">
          <a:blip r:embed="rId3">
            <a:alphaModFix/>
          </a:blip>
          <a:srcRect b="0" l="0" r="0" t="0"/>
          <a:stretch/>
        </p:blipFill>
        <p:spPr>
          <a:xfrm>
            <a:off x="6819843" y="286172"/>
            <a:ext cx="2009775" cy="382258"/>
          </a:xfrm>
          <a:prstGeom prst="rect">
            <a:avLst/>
          </a:prstGeom>
          <a:noFill/>
          <a:ln>
            <a:noFill/>
          </a:ln>
        </p:spPr>
      </p:pic>
      <p:sp>
        <p:nvSpPr>
          <p:cNvPr id="335" name="Google Shape;335;p50"/>
          <p:cNvSpPr txBox="1"/>
          <p:nvPr>
            <p:ph idx="4294967295" type="ctrTitle"/>
          </p:nvPr>
        </p:nvSpPr>
        <p:spPr>
          <a:xfrm>
            <a:off x="457200" y="1057275"/>
            <a:ext cx="8229600" cy="3371850"/>
          </a:xfrm>
          <a:prstGeom prst="rect">
            <a:avLst/>
          </a:prstGeom>
          <a:no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rgbClr val="FFFFFF"/>
              </a:buClr>
              <a:buSzPts val="6000"/>
              <a:buFont typeface="Teko SemiBold"/>
              <a:buNone/>
            </a:pPr>
            <a:r>
              <a:rPr b="1" i="0" lang="en-US" sz="6000" u="none" cap="none" strike="noStrike">
                <a:solidFill>
                  <a:srgbClr val="FFFFFF"/>
                </a:solidFill>
                <a:latin typeface="Teko SemiBold"/>
                <a:ea typeface="Teko SemiBold"/>
                <a:cs typeface="Teko SemiBold"/>
                <a:sym typeface="Teko SemiBold"/>
              </a:rPr>
              <a:t>Thank you!</a:t>
            </a:r>
            <a:endParaRPr b="1" i="0" sz="6000" u="none" cap="none" strike="noStrike">
              <a:solidFill>
                <a:srgbClr val="FFFFFF"/>
              </a:solidFill>
              <a:latin typeface="Teko SemiBold"/>
              <a:ea typeface="Teko SemiBold"/>
              <a:cs typeface="Teko SemiBold"/>
              <a:sym typeface="Teko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1"/>
          <p:cNvPicPr preferRelativeResize="0"/>
          <p:nvPr>
            <p:ph idx="2" type="pic"/>
          </p:nvPr>
        </p:nvPicPr>
        <p:blipFill rotWithShape="1">
          <a:blip r:embed="rId3">
            <a:alphaModFix/>
          </a:blip>
          <a:srcRect b="0" l="0" r="0" t="0"/>
          <a:stretch/>
        </p:blipFill>
        <p:spPr>
          <a:xfrm>
            <a:off x="6819843" y="286172"/>
            <a:ext cx="2009774" cy="382258"/>
          </a:xfrm>
          <a:prstGeom prst="rect">
            <a:avLst/>
          </a:prstGeom>
          <a:noFill/>
          <a:ln>
            <a:noFill/>
          </a:ln>
        </p:spPr>
      </p:pic>
      <p:sp>
        <p:nvSpPr>
          <p:cNvPr id="341" name="Google Shape;341;p51"/>
          <p:cNvSpPr txBox="1"/>
          <p:nvPr>
            <p:ph idx="4294967295" type="ctrTitle"/>
          </p:nvPr>
        </p:nvSpPr>
        <p:spPr>
          <a:xfrm>
            <a:off x="457200" y="1057275"/>
            <a:ext cx="8229600" cy="3372000"/>
          </a:xfrm>
          <a:prstGeom prst="rect">
            <a:avLst/>
          </a:prstGeom>
          <a:no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rgbClr val="FFFFFF"/>
              </a:buClr>
              <a:buSzPts val="6000"/>
              <a:buFont typeface="Teko SemiBold"/>
              <a:buNone/>
            </a:pPr>
            <a:r>
              <a:rPr b="1" lang="en-US" sz="6000">
                <a:solidFill>
                  <a:srgbClr val="FFFFFF"/>
                </a:solidFill>
              </a:rPr>
              <a:t>Backup</a:t>
            </a:r>
            <a:endParaRPr b="1" i="0" sz="6000" u="none" cap="none" strike="noStrike">
              <a:solidFill>
                <a:srgbClr val="FFFFFF"/>
              </a:solidFill>
              <a:latin typeface="Teko SemiBold"/>
              <a:ea typeface="Teko SemiBold"/>
              <a:cs typeface="Teko SemiBold"/>
              <a:sym typeface="Tek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Size</a:t>
            </a:r>
            <a:endParaRPr/>
          </a:p>
        </p:txBody>
      </p:sp>
      <p:sp>
        <p:nvSpPr>
          <p:cNvPr id="347" name="Google Shape;347;p5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48" name="Google Shape;348;p52"/>
          <p:cNvPicPr preferRelativeResize="0"/>
          <p:nvPr/>
        </p:nvPicPr>
        <p:blipFill>
          <a:blip r:embed="rId3">
            <a:alphaModFix/>
          </a:blip>
          <a:stretch>
            <a:fillRect/>
          </a:stretch>
        </p:blipFill>
        <p:spPr>
          <a:xfrm>
            <a:off x="633005" y="906261"/>
            <a:ext cx="5699205" cy="3779063"/>
          </a:xfrm>
          <a:prstGeom prst="rect">
            <a:avLst/>
          </a:prstGeom>
          <a:noFill/>
          <a:ln>
            <a:noFill/>
          </a:ln>
        </p:spPr>
      </p:pic>
      <p:sp>
        <p:nvSpPr>
          <p:cNvPr id="349" name="Google Shape;349;p52"/>
          <p:cNvSpPr txBox="1"/>
          <p:nvPr/>
        </p:nvSpPr>
        <p:spPr>
          <a:xfrm>
            <a:off x="6782200" y="1732800"/>
            <a:ext cx="1842600" cy="17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some categories just have large-sized apps (e.g. games)</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Star-Rating</a:t>
            </a:r>
            <a:endParaRPr/>
          </a:p>
        </p:txBody>
      </p:sp>
      <p:sp>
        <p:nvSpPr>
          <p:cNvPr id="355" name="Google Shape;355;p5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56" name="Google Shape;356;p53"/>
          <p:cNvPicPr preferRelativeResize="0"/>
          <p:nvPr/>
        </p:nvPicPr>
        <p:blipFill>
          <a:blip r:embed="rId3">
            <a:alphaModFix/>
          </a:blip>
          <a:stretch>
            <a:fillRect/>
          </a:stretch>
        </p:blipFill>
        <p:spPr>
          <a:xfrm>
            <a:off x="5209525" y="1059625"/>
            <a:ext cx="3723402" cy="2361902"/>
          </a:xfrm>
          <a:prstGeom prst="rect">
            <a:avLst/>
          </a:prstGeom>
          <a:noFill/>
          <a:ln>
            <a:noFill/>
          </a:ln>
        </p:spPr>
      </p:pic>
      <p:pic>
        <p:nvPicPr>
          <p:cNvPr id="357" name="Google Shape;357;p53"/>
          <p:cNvPicPr preferRelativeResize="0"/>
          <p:nvPr/>
        </p:nvPicPr>
        <p:blipFill>
          <a:blip r:embed="rId4">
            <a:alphaModFix/>
          </a:blip>
          <a:stretch>
            <a:fillRect/>
          </a:stretch>
        </p:blipFill>
        <p:spPr>
          <a:xfrm>
            <a:off x="182875" y="1057275"/>
            <a:ext cx="3405099" cy="2432200"/>
          </a:xfrm>
          <a:prstGeom prst="rect">
            <a:avLst/>
          </a:prstGeom>
          <a:noFill/>
          <a:ln>
            <a:noFill/>
          </a:ln>
        </p:spPr>
      </p:pic>
      <p:sp>
        <p:nvSpPr>
          <p:cNvPr id="358" name="Google Shape;358;p53"/>
          <p:cNvSpPr txBox="1"/>
          <p:nvPr/>
        </p:nvSpPr>
        <p:spPr>
          <a:xfrm>
            <a:off x="315575" y="3536625"/>
            <a:ext cx="3015600" cy="10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Source Sans 3"/>
                <a:ea typeface="Source Sans 3"/>
                <a:cs typeface="Source Sans 3"/>
                <a:sym typeface="Source Sans 3"/>
              </a:rPr>
              <a:t>some ratings in the data are NaN (treat as zero). most are for low installs (expected). NaN for high installs are outliers; ignore</a:t>
            </a:r>
            <a:endParaRPr>
              <a:solidFill>
                <a:schemeClr val="dk1"/>
              </a:solidFill>
              <a:latin typeface="Source Sans 3"/>
              <a:ea typeface="Source Sans 3"/>
              <a:cs typeface="Source Sans 3"/>
              <a:sym typeface="Source Sans 3"/>
            </a:endParaRPr>
          </a:p>
        </p:txBody>
      </p:sp>
      <p:sp>
        <p:nvSpPr>
          <p:cNvPr id="359" name="Google Shape;359;p53"/>
          <p:cNvSpPr txBox="1"/>
          <p:nvPr/>
        </p:nvSpPr>
        <p:spPr>
          <a:xfrm>
            <a:off x="5209525" y="3536625"/>
            <a:ext cx="3450300" cy="10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Source Sans 3"/>
                <a:ea typeface="Source Sans 3"/>
                <a:cs typeface="Source Sans 3"/>
                <a:sym typeface="Source Sans 3"/>
              </a:rPr>
              <a:t>the higher the installs, the less likely a 5 star rating!</a:t>
            </a:r>
            <a:endParaRPr>
              <a:solidFill>
                <a:schemeClr val="dk1"/>
              </a:solidFill>
              <a:latin typeface="Source Sans 3"/>
              <a:ea typeface="Source Sans 3"/>
              <a:cs typeface="Source Sans 3"/>
              <a:sym typeface="Source Sans 3"/>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457200" y="402336"/>
            <a:ext cx="6375300" cy="6573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Developer Activity</a:t>
            </a:r>
            <a:endParaRPr/>
          </a:p>
          <a:p>
            <a:pPr indent="0" lvl="0" marL="0" rtl="0" algn="l">
              <a:spcBef>
                <a:spcPts val="0"/>
              </a:spcBef>
              <a:spcAft>
                <a:spcPts val="0"/>
              </a:spcAft>
              <a:buNone/>
            </a:pPr>
            <a:r>
              <a:t/>
            </a:r>
            <a:endParaRPr/>
          </a:p>
        </p:txBody>
      </p:sp>
      <p:sp>
        <p:nvSpPr>
          <p:cNvPr id="365" name="Google Shape;365;p5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66" name="Google Shape;366;p54"/>
          <p:cNvPicPr preferRelativeResize="0"/>
          <p:nvPr/>
        </p:nvPicPr>
        <p:blipFill>
          <a:blip r:embed="rId3">
            <a:alphaModFix/>
          </a:blip>
          <a:stretch>
            <a:fillRect/>
          </a:stretch>
        </p:blipFill>
        <p:spPr>
          <a:xfrm>
            <a:off x="707650" y="1300172"/>
            <a:ext cx="7728701" cy="3068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Category</a:t>
            </a:r>
            <a:endParaRPr/>
          </a:p>
        </p:txBody>
      </p:sp>
      <p:sp>
        <p:nvSpPr>
          <p:cNvPr id="372" name="Google Shape;372;p5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73" name="Google Shape;373;p55"/>
          <p:cNvPicPr preferRelativeResize="0"/>
          <p:nvPr/>
        </p:nvPicPr>
        <p:blipFill>
          <a:blip r:embed="rId3">
            <a:alphaModFix/>
          </a:blip>
          <a:stretch>
            <a:fillRect/>
          </a:stretch>
        </p:blipFill>
        <p:spPr>
          <a:xfrm>
            <a:off x="1005673" y="1057275"/>
            <a:ext cx="7132652" cy="35419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 Rating</a:t>
            </a:r>
            <a:endParaRPr/>
          </a:p>
        </p:txBody>
      </p:sp>
      <p:sp>
        <p:nvSpPr>
          <p:cNvPr id="379" name="Google Shape;379;p5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80" name="Google Shape;380;p56"/>
          <p:cNvPicPr preferRelativeResize="0"/>
          <p:nvPr/>
        </p:nvPicPr>
        <p:blipFill>
          <a:blip r:embed="rId3">
            <a:alphaModFix/>
          </a:blip>
          <a:stretch>
            <a:fillRect/>
          </a:stretch>
        </p:blipFill>
        <p:spPr>
          <a:xfrm>
            <a:off x="457076" y="892050"/>
            <a:ext cx="5591347" cy="3794926"/>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 Rating</a:t>
            </a:r>
            <a:endParaRPr/>
          </a:p>
        </p:txBody>
      </p:sp>
      <p:sp>
        <p:nvSpPr>
          <p:cNvPr id="386" name="Google Shape;386;p5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87" name="Google Shape;387;p57"/>
          <p:cNvPicPr preferRelativeResize="0"/>
          <p:nvPr/>
        </p:nvPicPr>
        <p:blipFill>
          <a:blip r:embed="rId3">
            <a:alphaModFix/>
          </a:blip>
          <a:stretch>
            <a:fillRect/>
          </a:stretch>
        </p:blipFill>
        <p:spPr>
          <a:xfrm>
            <a:off x="579500" y="1629625"/>
            <a:ext cx="2467375" cy="2086662"/>
          </a:xfrm>
          <a:prstGeom prst="rect">
            <a:avLst/>
          </a:prstGeom>
          <a:noFill/>
          <a:ln cap="flat" cmpd="sng" w="9525">
            <a:solidFill>
              <a:schemeClr val="dk1"/>
            </a:solidFill>
            <a:prstDash val="solid"/>
            <a:round/>
            <a:headEnd len="sm" w="sm" type="none"/>
            <a:tailEnd len="sm" w="sm" type="none"/>
          </a:ln>
        </p:spPr>
      </p:pic>
      <p:pic>
        <p:nvPicPr>
          <p:cNvPr id="388" name="Google Shape;388;p57"/>
          <p:cNvPicPr preferRelativeResize="0"/>
          <p:nvPr/>
        </p:nvPicPr>
        <p:blipFill>
          <a:blip r:embed="rId4">
            <a:alphaModFix/>
          </a:blip>
          <a:stretch>
            <a:fillRect/>
          </a:stretch>
        </p:blipFill>
        <p:spPr>
          <a:xfrm>
            <a:off x="3244800" y="1629625"/>
            <a:ext cx="2467375" cy="2086625"/>
          </a:xfrm>
          <a:prstGeom prst="rect">
            <a:avLst/>
          </a:prstGeom>
          <a:noFill/>
          <a:ln cap="flat" cmpd="sng" w="9525">
            <a:solidFill>
              <a:schemeClr val="dk1"/>
            </a:solidFill>
            <a:prstDash val="solid"/>
            <a:round/>
            <a:headEnd len="sm" w="sm" type="none"/>
            <a:tailEnd len="sm" w="sm" type="none"/>
          </a:ln>
        </p:spPr>
      </p:pic>
      <p:pic>
        <p:nvPicPr>
          <p:cNvPr id="389" name="Google Shape;389;p57"/>
          <p:cNvPicPr preferRelativeResize="0"/>
          <p:nvPr/>
        </p:nvPicPr>
        <p:blipFill>
          <a:blip r:embed="rId5">
            <a:alphaModFix/>
          </a:blip>
          <a:stretch>
            <a:fillRect/>
          </a:stretch>
        </p:blipFill>
        <p:spPr>
          <a:xfrm>
            <a:off x="5979025" y="1629625"/>
            <a:ext cx="2467375" cy="210640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 Rating</a:t>
            </a:r>
            <a:endParaRPr/>
          </a:p>
        </p:txBody>
      </p:sp>
      <p:sp>
        <p:nvSpPr>
          <p:cNvPr id="395" name="Google Shape;395;p5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396" name="Google Shape;396;p58"/>
          <p:cNvPicPr preferRelativeResize="0"/>
          <p:nvPr/>
        </p:nvPicPr>
        <p:blipFill>
          <a:blip r:embed="rId3">
            <a:alphaModFix/>
          </a:blip>
          <a:stretch>
            <a:fillRect/>
          </a:stretch>
        </p:blipFill>
        <p:spPr>
          <a:xfrm>
            <a:off x="5780900" y="1683100"/>
            <a:ext cx="2420375" cy="2046900"/>
          </a:xfrm>
          <a:prstGeom prst="rect">
            <a:avLst/>
          </a:prstGeom>
          <a:noFill/>
          <a:ln cap="flat" cmpd="sng" w="9525">
            <a:solidFill>
              <a:schemeClr val="dk1"/>
            </a:solidFill>
            <a:prstDash val="solid"/>
            <a:round/>
            <a:headEnd len="sm" w="sm" type="none"/>
            <a:tailEnd len="sm" w="sm" type="none"/>
          </a:ln>
        </p:spPr>
      </p:pic>
      <p:pic>
        <p:nvPicPr>
          <p:cNvPr id="397" name="Google Shape;397;p58"/>
          <p:cNvPicPr preferRelativeResize="0"/>
          <p:nvPr/>
        </p:nvPicPr>
        <p:blipFill>
          <a:blip r:embed="rId4">
            <a:alphaModFix/>
          </a:blip>
          <a:stretch>
            <a:fillRect/>
          </a:stretch>
        </p:blipFill>
        <p:spPr>
          <a:xfrm>
            <a:off x="1938200" y="1657063"/>
            <a:ext cx="2564915" cy="209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402336"/>
            <a:ext cx="3657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About the Dataset</a:t>
            </a:r>
            <a:endParaRPr/>
          </a:p>
        </p:txBody>
      </p:sp>
      <p:sp>
        <p:nvSpPr>
          <p:cNvPr id="132" name="Google Shape;132;p2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33" name="Google Shape;133;p23"/>
          <p:cNvSpPr txBox="1"/>
          <p:nvPr>
            <p:ph idx="1" type="body"/>
          </p:nvPr>
        </p:nvSpPr>
        <p:spPr>
          <a:xfrm>
            <a:off x="457075" y="1300175"/>
            <a:ext cx="5346900" cy="3129000"/>
          </a:xfrm>
          <a:prstGeom prst="rect">
            <a:avLst/>
          </a:prstGeom>
        </p:spPr>
        <p:txBody>
          <a:bodyPr anchorCtr="0" anchor="t" bIns="0" lIns="0" spcFirstLastPara="1" rIns="0" wrap="square" tIns="0">
            <a:normAutofit lnSpcReduction="10000"/>
          </a:bodyPr>
          <a:lstStyle/>
          <a:p>
            <a:pPr indent="-238759" lvl="0" marL="228600" rtl="0" algn="l">
              <a:lnSpc>
                <a:spcPct val="100000"/>
              </a:lnSpc>
              <a:spcBef>
                <a:spcPts val="1300"/>
              </a:spcBef>
              <a:spcAft>
                <a:spcPts val="0"/>
              </a:spcAft>
              <a:buSzPts val="1600"/>
              <a:buChar char="•"/>
            </a:pPr>
            <a:r>
              <a:rPr lang="en-US"/>
              <a:t>L. Gupta, "Google Play Store Apps," Feb 2019. [Online] </a:t>
            </a:r>
            <a:r>
              <a:rPr lang="en-US" u="sng">
                <a:solidFill>
                  <a:schemeClr val="hlink"/>
                </a:solidFill>
                <a:hlinkClick r:id="rId3"/>
              </a:rPr>
              <a:t>https://www.kaggle.com/lava18/google-play-store-apps</a:t>
            </a:r>
            <a:endParaRPr/>
          </a:p>
          <a:p>
            <a:pPr indent="-238759" lvl="0" marL="228600" rtl="0" algn="l">
              <a:lnSpc>
                <a:spcPct val="100000"/>
              </a:lnSpc>
              <a:spcBef>
                <a:spcPts val="1300"/>
              </a:spcBef>
              <a:spcAft>
                <a:spcPts val="0"/>
              </a:spcAft>
              <a:buSzPts val="1600"/>
              <a:buChar char="•"/>
            </a:pPr>
            <a:r>
              <a:rPr lang="en-US">
                <a:latin typeface="Courier New"/>
                <a:ea typeface="Courier New"/>
                <a:cs typeface="Courier New"/>
                <a:sym typeface="Courier New"/>
              </a:rPr>
              <a:t>googleplaystore.csv</a:t>
            </a:r>
            <a:r>
              <a:rPr lang="en-US"/>
              <a:t>:</a:t>
            </a:r>
            <a:endParaRPr/>
          </a:p>
          <a:p>
            <a:pPr indent="-330200" lvl="1" marL="914400" rtl="0" algn="l">
              <a:lnSpc>
                <a:spcPct val="100000"/>
              </a:lnSpc>
              <a:spcBef>
                <a:spcPts val="1300"/>
              </a:spcBef>
              <a:spcAft>
                <a:spcPts val="0"/>
              </a:spcAft>
              <a:buSzPts val="1600"/>
              <a:buChar char="•"/>
            </a:pPr>
            <a:r>
              <a:rPr lang="en-US"/>
              <a:t>list of apps, with various features - category, rating, #reviews, size, price, content rating, last updated, android version, and #installs</a:t>
            </a:r>
            <a:endParaRPr/>
          </a:p>
          <a:p>
            <a:pPr indent="-330200" lvl="1" marL="914400" rtl="0" algn="l">
              <a:lnSpc>
                <a:spcPct val="100000"/>
              </a:lnSpc>
              <a:spcBef>
                <a:spcPts val="1300"/>
              </a:spcBef>
              <a:spcAft>
                <a:spcPts val="0"/>
              </a:spcAft>
              <a:buSzPts val="1600"/>
              <a:buChar char="•"/>
            </a:pPr>
            <a:r>
              <a:rPr lang="en-US"/>
              <a:t>#installs is our ‘target’ variable</a:t>
            </a:r>
            <a:endParaRPr/>
          </a:p>
          <a:p>
            <a:pPr indent="-330200" lvl="0" marL="457200" rtl="0" algn="l">
              <a:lnSpc>
                <a:spcPct val="100000"/>
              </a:lnSpc>
              <a:spcBef>
                <a:spcPts val="1300"/>
              </a:spcBef>
              <a:spcAft>
                <a:spcPts val="0"/>
              </a:spcAft>
              <a:buSzPts val="1600"/>
              <a:buChar char="•"/>
            </a:pPr>
            <a:r>
              <a:rPr lang="en-US">
                <a:latin typeface="Courier New"/>
                <a:ea typeface="Courier New"/>
                <a:cs typeface="Courier New"/>
                <a:sym typeface="Courier New"/>
              </a:rPr>
              <a:t>googleplaystore_user_reviews.csv</a:t>
            </a:r>
            <a:r>
              <a:rPr lang="en-US"/>
              <a:t>:</a:t>
            </a:r>
            <a:endParaRPr/>
          </a:p>
          <a:p>
            <a:pPr indent="-330200" lvl="1" marL="914400" rtl="0" algn="l">
              <a:lnSpc>
                <a:spcPct val="100000"/>
              </a:lnSpc>
              <a:spcBef>
                <a:spcPts val="1300"/>
              </a:spcBef>
              <a:spcAft>
                <a:spcPts val="0"/>
              </a:spcAft>
              <a:buSzPts val="1600"/>
              <a:buChar char="•"/>
            </a:pPr>
            <a:r>
              <a:rPr lang="en-US"/>
              <a:t>user review texts, sentiment scores, sentiment </a:t>
            </a:r>
            <a:r>
              <a:rPr lang="en-US"/>
              <a:t>subjectivity</a:t>
            </a:r>
            <a:r>
              <a:rPr lang="en-US"/>
              <a:t> scores</a:t>
            </a:r>
            <a:endParaRPr/>
          </a:p>
        </p:txBody>
      </p:sp>
      <p:pic>
        <p:nvPicPr>
          <p:cNvPr id="134" name="Google Shape;134;p23"/>
          <p:cNvPicPr preferRelativeResize="0"/>
          <p:nvPr/>
        </p:nvPicPr>
        <p:blipFill>
          <a:blip r:embed="rId4">
            <a:alphaModFix/>
          </a:blip>
          <a:stretch>
            <a:fillRect/>
          </a:stretch>
        </p:blipFill>
        <p:spPr>
          <a:xfrm>
            <a:off x="5870000" y="1270863"/>
            <a:ext cx="3187624" cy="31876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Genres</a:t>
            </a:r>
            <a:endParaRPr/>
          </a:p>
        </p:txBody>
      </p:sp>
      <p:sp>
        <p:nvSpPr>
          <p:cNvPr id="403" name="Google Shape;403;p5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404" name="Google Shape;404;p59"/>
          <p:cNvPicPr preferRelativeResize="0"/>
          <p:nvPr/>
        </p:nvPicPr>
        <p:blipFill>
          <a:blip r:embed="rId3">
            <a:alphaModFix/>
          </a:blip>
          <a:stretch>
            <a:fillRect/>
          </a:stretch>
        </p:blipFill>
        <p:spPr>
          <a:xfrm>
            <a:off x="289425" y="1511879"/>
            <a:ext cx="5339817" cy="2119749"/>
          </a:xfrm>
          <a:prstGeom prst="rect">
            <a:avLst/>
          </a:prstGeom>
          <a:noFill/>
          <a:ln>
            <a:noFill/>
          </a:ln>
        </p:spPr>
      </p:pic>
      <p:sp>
        <p:nvSpPr>
          <p:cNvPr id="405" name="Google Shape;405;p59"/>
          <p:cNvSpPr txBox="1"/>
          <p:nvPr/>
        </p:nvSpPr>
        <p:spPr>
          <a:xfrm>
            <a:off x="6832500" y="1579675"/>
            <a:ext cx="2082600" cy="22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sz="16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en-US" sz="1600">
                <a:solidFill>
                  <a:schemeClr val="dk1"/>
                </a:solidFill>
                <a:latin typeface="Source Sans 3"/>
                <a:ea typeface="Source Sans 3"/>
                <a:cs typeface="Source Sans 3"/>
                <a:sym typeface="Source Sans 3"/>
              </a:rPr>
              <a:t>some categories/genres have a lot of apps…</a:t>
            </a:r>
            <a:endParaRPr sz="1600">
              <a:solidFill>
                <a:schemeClr val="dk1"/>
              </a:solidFill>
              <a:latin typeface="Source Sans 3"/>
              <a:ea typeface="Source Sans 3"/>
              <a:cs typeface="Source Sans 3"/>
              <a:sym typeface="Source Sans 3"/>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Genres</a:t>
            </a:r>
            <a:endParaRPr/>
          </a:p>
        </p:txBody>
      </p:sp>
      <p:sp>
        <p:nvSpPr>
          <p:cNvPr id="411" name="Google Shape;411;p60"/>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412" name="Google Shape;412;p60"/>
          <p:cNvSpPr txBox="1"/>
          <p:nvPr>
            <p:ph idx="1" type="body"/>
          </p:nvPr>
        </p:nvSpPr>
        <p:spPr>
          <a:xfrm>
            <a:off x="457200" y="3455900"/>
            <a:ext cx="8229600" cy="973200"/>
          </a:xfrm>
          <a:prstGeom prst="rect">
            <a:avLst/>
          </a:prstGeom>
        </p:spPr>
        <p:txBody>
          <a:bodyPr anchorCtr="0" anchor="t" bIns="0" lIns="0" spcFirstLastPara="1" rIns="0" wrap="square" tIns="0">
            <a:normAutofit/>
          </a:bodyPr>
          <a:lstStyle/>
          <a:p>
            <a:pPr indent="0" lvl="0" marL="0" rtl="0" algn="ctr">
              <a:spcBef>
                <a:spcPts val="1200"/>
              </a:spcBef>
              <a:spcAft>
                <a:spcPts val="0"/>
              </a:spcAft>
              <a:buNone/>
            </a:pPr>
            <a:r>
              <a:rPr lang="en-US"/>
              <a:t>… but that doesn’t really reflect in the number of installs!</a:t>
            </a:r>
            <a:endParaRPr/>
          </a:p>
        </p:txBody>
      </p:sp>
      <p:pic>
        <p:nvPicPr>
          <p:cNvPr id="413" name="Google Shape;413;p60"/>
          <p:cNvPicPr preferRelativeResize="0"/>
          <p:nvPr/>
        </p:nvPicPr>
        <p:blipFill>
          <a:blip r:embed="rId3">
            <a:alphaModFix/>
          </a:blip>
          <a:stretch>
            <a:fillRect/>
          </a:stretch>
        </p:blipFill>
        <p:spPr>
          <a:xfrm>
            <a:off x="4905675" y="1057276"/>
            <a:ext cx="3745823" cy="2127150"/>
          </a:xfrm>
          <a:prstGeom prst="rect">
            <a:avLst/>
          </a:prstGeom>
          <a:noFill/>
          <a:ln>
            <a:noFill/>
          </a:ln>
        </p:spPr>
      </p:pic>
      <p:pic>
        <p:nvPicPr>
          <p:cNvPr id="414" name="Google Shape;414;p60"/>
          <p:cNvPicPr preferRelativeResize="0"/>
          <p:nvPr/>
        </p:nvPicPr>
        <p:blipFill rotWithShape="1">
          <a:blip r:embed="rId4">
            <a:alphaModFix/>
          </a:blip>
          <a:srcRect b="6659" l="-620" r="619" t="-6660"/>
          <a:stretch/>
        </p:blipFill>
        <p:spPr>
          <a:xfrm>
            <a:off x="457075" y="1057275"/>
            <a:ext cx="3745823" cy="212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Genres</a:t>
            </a:r>
            <a:endParaRPr/>
          </a:p>
        </p:txBody>
      </p:sp>
      <p:sp>
        <p:nvSpPr>
          <p:cNvPr id="420" name="Google Shape;420;p6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421" name="Google Shape;421;p61"/>
          <p:cNvSpPr txBox="1"/>
          <p:nvPr>
            <p:ph idx="1" type="body"/>
          </p:nvPr>
        </p:nvSpPr>
        <p:spPr>
          <a:xfrm>
            <a:off x="457200" y="3455900"/>
            <a:ext cx="8229600" cy="973200"/>
          </a:xfrm>
          <a:prstGeom prst="rect">
            <a:avLst/>
          </a:prstGeom>
        </p:spPr>
        <p:txBody>
          <a:bodyPr anchorCtr="0" anchor="t" bIns="0" lIns="0" spcFirstLastPara="1" rIns="0" wrap="square" tIns="0">
            <a:normAutofit/>
          </a:bodyPr>
          <a:lstStyle/>
          <a:p>
            <a:pPr indent="0" lvl="0" marL="0" rtl="0" algn="ctr">
              <a:spcBef>
                <a:spcPts val="1200"/>
              </a:spcBef>
              <a:spcAft>
                <a:spcPts val="0"/>
              </a:spcAft>
              <a:buNone/>
            </a:pPr>
            <a:r>
              <a:rPr lang="en-US"/>
              <a:t>genre having a lot of apps doesn’t reflect in the number of installs!</a:t>
            </a:r>
            <a:endParaRPr/>
          </a:p>
        </p:txBody>
      </p:sp>
      <p:pic>
        <p:nvPicPr>
          <p:cNvPr id="422" name="Google Shape;422;p61"/>
          <p:cNvPicPr preferRelativeResize="0"/>
          <p:nvPr/>
        </p:nvPicPr>
        <p:blipFill>
          <a:blip r:embed="rId3">
            <a:alphaModFix/>
          </a:blip>
          <a:stretch>
            <a:fillRect/>
          </a:stretch>
        </p:blipFill>
        <p:spPr>
          <a:xfrm>
            <a:off x="4905675" y="1057276"/>
            <a:ext cx="3745823" cy="2127150"/>
          </a:xfrm>
          <a:prstGeom prst="rect">
            <a:avLst/>
          </a:prstGeom>
          <a:noFill/>
          <a:ln>
            <a:noFill/>
          </a:ln>
        </p:spPr>
      </p:pic>
      <p:pic>
        <p:nvPicPr>
          <p:cNvPr id="423" name="Google Shape;423;p61"/>
          <p:cNvPicPr preferRelativeResize="0"/>
          <p:nvPr/>
        </p:nvPicPr>
        <p:blipFill rotWithShape="1">
          <a:blip r:embed="rId4">
            <a:alphaModFix/>
          </a:blip>
          <a:srcRect b="6659" l="-620" r="619" t="-6660"/>
          <a:stretch/>
        </p:blipFill>
        <p:spPr>
          <a:xfrm>
            <a:off x="457075" y="1057275"/>
            <a:ext cx="3745823" cy="212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Insights</a:t>
            </a:r>
            <a:endParaRPr/>
          </a:p>
        </p:txBody>
      </p:sp>
      <p:sp>
        <p:nvSpPr>
          <p:cNvPr id="429" name="Google Shape;429;p6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30" name="Google Shape;430;p62"/>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04800" lvl="0" marL="457200" rtl="0" algn="l">
              <a:lnSpc>
                <a:spcPct val="150000"/>
              </a:lnSpc>
              <a:spcBef>
                <a:spcPts val="1200"/>
              </a:spcBef>
              <a:spcAft>
                <a:spcPts val="0"/>
              </a:spcAft>
              <a:buClr>
                <a:srgbClr val="B7B7B7"/>
              </a:buClr>
              <a:buSzPts val="1200"/>
              <a:buChar char="•"/>
            </a:pPr>
            <a:r>
              <a:rPr lang="en-US" sz="1200">
                <a:solidFill>
                  <a:srgbClr val="B7B7B7"/>
                </a:solidFill>
              </a:rPr>
              <a:t>no. of reviews has an exponential relationship with no. of installs.</a:t>
            </a:r>
            <a:endParaRPr sz="1200">
              <a:solidFill>
                <a:srgbClr val="B7B7B7"/>
              </a:solidFill>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if the app is new, you want a 5-stars. if it has been around for a while, 4.2-4.3 is the sweet spot</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free apps clearly do much better (with a few interesting exceptions). </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apps well maintained by developers tend to do much better.</a:t>
            </a:r>
            <a:endParaRPr/>
          </a:p>
          <a:p>
            <a:pPr indent="-304800" lvl="0" marL="457200" rtl="0" algn="l">
              <a:lnSpc>
                <a:spcPct val="150000"/>
              </a:lnSpc>
              <a:spcBef>
                <a:spcPts val="0"/>
              </a:spcBef>
              <a:spcAft>
                <a:spcPts val="0"/>
              </a:spcAft>
              <a:buClr>
                <a:srgbClr val="B7B7B7"/>
              </a:buClr>
              <a:buSzPts val="1200"/>
              <a:buChar char="•"/>
            </a:pPr>
            <a:r>
              <a:rPr lang="en-US" sz="1200">
                <a:solidFill>
                  <a:srgbClr val="B7B7B7"/>
                </a:solidFill>
              </a:rPr>
              <a:t>it is better to target, in your marketing, a particular demographic</a:t>
            </a:r>
            <a:endParaRPr/>
          </a:p>
          <a:p>
            <a:pPr indent="-330200" lvl="0" marL="457200" rtl="0" algn="l">
              <a:lnSpc>
                <a:spcPct val="150000"/>
              </a:lnSpc>
              <a:spcBef>
                <a:spcPts val="0"/>
              </a:spcBef>
              <a:spcAft>
                <a:spcPts val="0"/>
              </a:spcAft>
              <a:buSzPts val="1600"/>
              <a:buChar char="•"/>
            </a:pPr>
            <a:r>
              <a:rPr lang="en-US"/>
              <a:t>just because a lot of apps of a certain type are being made, doesn’t mean you’ll do well</a:t>
            </a:r>
            <a:endParaRPr/>
          </a:p>
          <a:p>
            <a:pPr indent="-330200" lvl="1" marL="914400" rtl="0" algn="l">
              <a:lnSpc>
                <a:spcPct val="150000"/>
              </a:lnSpc>
              <a:spcBef>
                <a:spcPts val="0"/>
              </a:spcBef>
              <a:spcAft>
                <a:spcPts val="0"/>
              </a:spcAft>
              <a:buSzPts val="1600"/>
              <a:buChar char="•"/>
            </a:pPr>
            <a:r>
              <a:rPr lang="en-US"/>
              <a:t>don’t follow the rat race/try to break into an existing market. a lot of app markets are winner-take-all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Prediction Model</a:t>
            </a:r>
            <a:endParaRPr/>
          </a:p>
        </p:txBody>
      </p:sp>
      <p:sp>
        <p:nvSpPr>
          <p:cNvPr id="436" name="Google Shape;436;p6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437" name="Google Shape;437;p63"/>
          <p:cNvPicPr preferRelativeResize="0"/>
          <p:nvPr/>
        </p:nvPicPr>
        <p:blipFill>
          <a:blip r:embed="rId3">
            <a:alphaModFix/>
          </a:blip>
          <a:stretch>
            <a:fillRect/>
          </a:stretch>
        </p:blipFill>
        <p:spPr>
          <a:xfrm>
            <a:off x="152400" y="963636"/>
            <a:ext cx="8839202" cy="32162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Prediction Model</a:t>
            </a:r>
            <a:endParaRPr/>
          </a:p>
        </p:txBody>
      </p:sp>
      <p:sp>
        <p:nvSpPr>
          <p:cNvPr id="443" name="Google Shape;443;p6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pic>
        <p:nvPicPr>
          <p:cNvPr id="444" name="Google Shape;444;p64"/>
          <p:cNvPicPr preferRelativeResize="0"/>
          <p:nvPr/>
        </p:nvPicPr>
        <p:blipFill>
          <a:blip r:embed="rId3">
            <a:alphaModFix/>
          </a:blip>
          <a:stretch>
            <a:fillRect/>
          </a:stretch>
        </p:blipFill>
        <p:spPr>
          <a:xfrm>
            <a:off x="1868713" y="1027577"/>
            <a:ext cx="5406577" cy="358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Why care about no. of installs?</a:t>
            </a:r>
            <a:endParaRPr/>
          </a:p>
        </p:txBody>
      </p:sp>
      <p:sp>
        <p:nvSpPr>
          <p:cNvPr id="140" name="Google Shape;140;p2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41" name="Google Shape;141;p24"/>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p>
            <a:pPr indent="-330200" lvl="0" marL="457200" rtl="0" algn="l">
              <a:spcBef>
                <a:spcPts val="1300"/>
              </a:spcBef>
              <a:spcAft>
                <a:spcPts val="0"/>
              </a:spcAft>
              <a:buSzPts val="1600"/>
              <a:buChar char="•"/>
            </a:pPr>
            <a:r>
              <a:rPr lang="en-US"/>
              <a:t>How much money an app makes is directly related to the number of installs</a:t>
            </a:r>
            <a:endParaRPr/>
          </a:p>
          <a:p>
            <a:pPr indent="-330200" lvl="0" marL="457200" rtl="0" algn="l">
              <a:spcBef>
                <a:spcPts val="0"/>
              </a:spcBef>
              <a:spcAft>
                <a:spcPts val="0"/>
              </a:spcAft>
              <a:buSzPts val="1600"/>
              <a:buChar char="•"/>
            </a:pPr>
            <a:r>
              <a:rPr lang="en-US"/>
              <a:t>Marketers wish to </a:t>
            </a:r>
            <a:r>
              <a:rPr lang="en-US"/>
              <a:t>know what makes an app ‘successful’</a:t>
            </a:r>
            <a:endParaRPr/>
          </a:p>
          <a:p>
            <a:pPr indent="-330200" lvl="1" marL="914400" rtl="0" algn="l">
              <a:spcBef>
                <a:spcPts val="0"/>
              </a:spcBef>
              <a:spcAft>
                <a:spcPts val="0"/>
              </a:spcAft>
              <a:buSzPts val="1600"/>
              <a:buChar char="•"/>
            </a:pPr>
            <a:r>
              <a:rPr lang="en-US"/>
              <a:t>is it better to make an app free or paid?</a:t>
            </a:r>
            <a:endParaRPr/>
          </a:p>
          <a:p>
            <a:pPr indent="-330200" lvl="1" marL="914400" rtl="0" algn="l">
              <a:spcBef>
                <a:spcPts val="0"/>
              </a:spcBef>
              <a:spcAft>
                <a:spcPts val="0"/>
              </a:spcAft>
              <a:buSzPts val="1600"/>
              <a:buChar char="•"/>
            </a:pPr>
            <a:r>
              <a:rPr lang="en-US"/>
              <a:t>does having 5 stars make an app successful?</a:t>
            </a:r>
            <a:endParaRPr/>
          </a:p>
          <a:p>
            <a:pPr indent="-330200" lvl="1" marL="914400" rtl="0" algn="l">
              <a:spcBef>
                <a:spcPts val="0"/>
              </a:spcBef>
              <a:spcAft>
                <a:spcPts val="0"/>
              </a:spcAft>
              <a:buSzPts val="1600"/>
              <a:buChar char="•"/>
            </a:pPr>
            <a:r>
              <a:rPr lang="en-US"/>
              <a:t>whom should you target your app to?</a:t>
            </a:r>
            <a:endParaRPr/>
          </a:p>
          <a:p>
            <a:pPr indent="-330200" lvl="1" marL="914400" rtl="0" algn="l">
              <a:spcBef>
                <a:spcPts val="0"/>
              </a:spcBef>
              <a:spcAft>
                <a:spcPts val="0"/>
              </a:spcAft>
              <a:buSzPts val="1600"/>
              <a:buChar char="•"/>
            </a:pPr>
            <a:r>
              <a:rPr lang="en-US"/>
              <a:t>does it matter how many reviews an app has? what kind of reviews?</a:t>
            </a:r>
            <a:endParaRPr/>
          </a:p>
          <a:p>
            <a:pPr indent="-330200" lvl="1" marL="914400" rtl="0" algn="l">
              <a:spcBef>
                <a:spcPts val="0"/>
              </a:spcBef>
              <a:spcAft>
                <a:spcPts val="0"/>
              </a:spcAft>
              <a:buSzPts val="1600"/>
              <a:buChar char="•"/>
            </a:pP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What does our dataset look like? </a:t>
            </a:r>
            <a:endParaRPr/>
          </a:p>
        </p:txBody>
      </p:sp>
      <p:sp>
        <p:nvSpPr>
          <p:cNvPr id="147" name="Google Shape;147;p2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48" name="Google Shape;148;p25"/>
          <p:cNvSpPr txBox="1"/>
          <p:nvPr>
            <p:ph idx="1" type="body"/>
          </p:nvPr>
        </p:nvSpPr>
        <p:spPr>
          <a:xfrm>
            <a:off x="457200" y="3617325"/>
            <a:ext cx="8229600" cy="811800"/>
          </a:xfrm>
          <a:prstGeom prst="rect">
            <a:avLst/>
          </a:prstGeom>
        </p:spPr>
        <p:txBody>
          <a:bodyPr anchorCtr="0" anchor="t" bIns="0" lIns="0" spcFirstLastPara="1" rIns="0" wrap="square" tIns="0">
            <a:normAutofit/>
          </a:bodyPr>
          <a:lstStyle/>
          <a:p>
            <a:pPr indent="0" lvl="0" marL="0" rtl="0" algn="l">
              <a:spcBef>
                <a:spcPts val="1300"/>
              </a:spcBef>
              <a:spcAft>
                <a:spcPts val="0"/>
              </a:spcAft>
              <a:buNone/>
            </a:pPr>
            <a:r>
              <a:t/>
            </a:r>
            <a:endParaRPr/>
          </a:p>
          <a:p>
            <a:pPr indent="0" lvl="0" marL="0" rtl="0" algn="l">
              <a:spcBef>
                <a:spcPts val="1300"/>
              </a:spcBef>
              <a:spcAft>
                <a:spcPts val="0"/>
              </a:spcAft>
              <a:buNone/>
            </a:pPr>
            <a:r>
              <a:t/>
            </a:r>
            <a:endParaRPr/>
          </a:p>
        </p:txBody>
      </p:sp>
      <p:pic>
        <p:nvPicPr>
          <p:cNvPr id="149" name="Google Shape;149;p25"/>
          <p:cNvPicPr preferRelativeResize="0"/>
          <p:nvPr/>
        </p:nvPicPr>
        <p:blipFill>
          <a:blip r:embed="rId3">
            <a:alphaModFix/>
          </a:blip>
          <a:stretch>
            <a:fillRect/>
          </a:stretch>
        </p:blipFill>
        <p:spPr>
          <a:xfrm>
            <a:off x="152400" y="1057286"/>
            <a:ext cx="8839197" cy="1696008"/>
          </a:xfrm>
          <a:prstGeom prst="rect">
            <a:avLst/>
          </a:prstGeom>
          <a:noFill/>
          <a:ln>
            <a:noFill/>
          </a:ln>
        </p:spPr>
      </p:pic>
      <p:pic>
        <p:nvPicPr>
          <p:cNvPr id="150" name="Google Shape;150;p25"/>
          <p:cNvPicPr preferRelativeResize="0"/>
          <p:nvPr/>
        </p:nvPicPr>
        <p:blipFill>
          <a:blip r:embed="rId4">
            <a:alphaModFix/>
          </a:blip>
          <a:stretch>
            <a:fillRect/>
          </a:stretch>
        </p:blipFill>
        <p:spPr>
          <a:xfrm>
            <a:off x="917550" y="2939073"/>
            <a:ext cx="7367611" cy="169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04800" lvl="0" marL="457200" rtl="0" algn="l">
              <a:spcBef>
                <a:spcPts val="1200"/>
              </a:spcBef>
              <a:spcAft>
                <a:spcPts val="0"/>
              </a:spcAft>
              <a:buClr>
                <a:srgbClr val="B7B7B7"/>
              </a:buClr>
              <a:buSzPts val="1200"/>
              <a:buAutoNum type="arabicPeriod"/>
            </a:pPr>
            <a:r>
              <a:rPr lang="en-US" sz="1200">
                <a:solidFill>
                  <a:srgbClr val="B7B7B7"/>
                </a:solidFill>
              </a:rPr>
              <a:t>About the dataset</a:t>
            </a:r>
            <a:endParaRPr sz="1200">
              <a:solidFill>
                <a:srgbClr val="B7B7B7"/>
              </a:solidFill>
            </a:endParaRPr>
          </a:p>
          <a:p>
            <a:pPr indent="-330200" lvl="0" marL="457200" rtl="0" algn="l">
              <a:spcBef>
                <a:spcPts val="0"/>
              </a:spcBef>
              <a:spcAft>
                <a:spcPts val="0"/>
              </a:spcAft>
              <a:buSzPts val="1600"/>
              <a:buAutoNum type="arabicPeriod"/>
            </a:pPr>
            <a:r>
              <a:rPr lang="en-US"/>
              <a:t>Cleanup</a:t>
            </a:r>
            <a:endParaRPr/>
          </a:p>
          <a:p>
            <a:pPr indent="-304800" lvl="0" marL="457200" rtl="0" algn="l">
              <a:spcBef>
                <a:spcPts val="0"/>
              </a:spcBef>
              <a:spcAft>
                <a:spcPts val="0"/>
              </a:spcAft>
              <a:buClr>
                <a:srgbClr val="B7B7B7"/>
              </a:buClr>
              <a:buSzPts val="1200"/>
              <a:buAutoNum type="arabicPeriod"/>
            </a:pPr>
            <a:r>
              <a:rPr lang="en-US" sz="1200">
                <a:solidFill>
                  <a:srgbClr val="B7B7B7"/>
                </a:solidFill>
              </a:rPr>
              <a:t>Dataset Analysis deep dive</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Prediction Model</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Conclusion</a:t>
            </a:r>
            <a:endParaRPr sz="1200">
              <a:solidFill>
                <a:srgbClr val="B7B7B7"/>
              </a:solidFill>
            </a:endParaRPr>
          </a:p>
        </p:txBody>
      </p:sp>
      <p:sp>
        <p:nvSpPr>
          <p:cNvPr id="156" name="Google Shape;156;p26"/>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157" name="Google Shape;157;p2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Dataset Cleanup</a:t>
            </a:r>
            <a:endParaRPr/>
          </a:p>
        </p:txBody>
      </p:sp>
      <p:sp>
        <p:nvSpPr>
          <p:cNvPr id="163" name="Google Shape;163;p2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64" name="Google Shape;164;p27"/>
          <p:cNvSpPr txBox="1"/>
          <p:nvPr>
            <p:ph idx="1" type="body"/>
          </p:nvPr>
        </p:nvSpPr>
        <p:spPr>
          <a:xfrm>
            <a:off x="457200" y="1300175"/>
            <a:ext cx="8229600" cy="3129000"/>
          </a:xfrm>
          <a:prstGeom prst="rect">
            <a:avLst/>
          </a:prstGeom>
        </p:spPr>
        <p:txBody>
          <a:bodyPr anchorCtr="0" anchor="t" bIns="0" lIns="0" spcFirstLastPara="1" rIns="0" wrap="square" tIns="0">
            <a:normAutofit fontScale="92500" lnSpcReduction="20000"/>
          </a:bodyPr>
          <a:lstStyle/>
          <a:p>
            <a:pPr indent="0" lvl="0" marL="0" rtl="0" algn="l">
              <a:spcBef>
                <a:spcPts val="1200"/>
              </a:spcBef>
              <a:spcAft>
                <a:spcPts val="0"/>
              </a:spcAft>
              <a:buNone/>
            </a:pPr>
            <a:r>
              <a:rPr lang="en-US" sz="1400"/>
              <a:t>googleplaystore.csv cleanup:</a:t>
            </a:r>
            <a:endParaRPr sz="1400"/>
          </a:p>
          <a:p>
            <a:pPr indent="-310832" lvl="0" marL="457200" rtl="0" algn="l">
              <a:lnSpc>
                <a:spcPct val="115000"/>
              </a:lnSpc>
              <a:spcBef>
                <a:spcPts val="0"/>
              </a:spcBef>
              <a:spcAft>
                <a:spcPts val="0"/>
              </a:spcAft>
              <a:buClr>
                <a:srgbClr val="000000"/>
              </a:buClr>
              <a:buSzPct val="100000"/>
              <a:buChar char="•"/>
            </a:pPr>
            <a:r>
              <a:rPr lang="en-US" sz="1400"/>
              <a:t>Remove exact duplicate rows.</a:t>
            </a:r>
            <a:endParaRPr sz="1400"/>
          </a:p>
          <a:p>
            <a:pPr indent="-310832" lvl="0" marL="457200" rtl="0" algn="l">
              <a:lnSpc>
                <a:spcPct val="115000"/>
              </a:lnSpc>
              <a:spcBef>
                <a:spcPts val="0"/>
              </a:spcBef>
              <a:spcAft>
                <a:spcPts val="0"/>
              </a:spcAft>
              <a:buClr>
                <a:srgbClr val="000000"/>
              </a:buClr>
              <a:buSzPct val="100000"/>
              <a:buChar char="•"/>
            </a:pPr>
            <a:r>
              <a:rPr lang="en-US" sz="1400"/>
              <a:t>For apps with the same name, keep the newest by Last Updated. If dates are the same, keep the one with more Reviews. If both dates are missing, keep the first one seen. </a:t>
            </a:r>
            <a:endParaRPr sz="1400"/>
          </a:p>
          <a:p>
            <a:pPr indent="-310832" lvl="0" marL="457200" rtl="0" algn="l">
              <a:lnSpc>
                <a:spcPct val="115000"/>
              </a:lnSpc>
              <a:spcBef>
                <a:spcPts val="0"/>
              </a:spcBef>
              <a:spcAft>
                <a:spcPts val="0"/>
              </a:spcAft>
              <a:buClr>
                <a:srgbClr val="000000"/>
              </a:buClr>
              <a:buSzPct val="100000"/>
              <a:buChar char="•"/>
            </a:pPr>
            <a:r>
              <a:rPr lang="en-US" sz="1400"/>
              <a:t>Force Rating to be between 0 and 5.</a:t>
            </a:r>
            <a:br>
              <a:rPr lang="en-US" sz="1400"/>
            </a:br>
            <a:r>
              <a:rPr lang="en-US" sz="1400"/>
              <a:t>Clean Installs by removing commas and plus, then convert to an integer</a:t>
            </a:r>
            <a:endParaRPr sz="1400"/>
          </a:p>
          <a:p>
            <a:pPr indent="-310832" lvl="0" marL="457200" rtl="0" algn="l">
              <a:lnSpc>
                <a:spcPct val="115000"/>
              </a:lnSpc>
              <a:spcBef>
                <a:spcPts val="0"/>
              </a:spcBef>
              <a:spcAft>
                <a:spcPts val="0"/>
              </a:spcAft>
              <a:buClr>
                <a:srgbClr val="000000"/>
              </a:buClr>
              <a:buSzPct val="100000"/>
              <a:buChar char="•"/>
            </a:pPr>
            <a:r>
              <a:rPr lang="en-US" sz="1400"/>
              <a:t>Clean Price by turning Free into 0, remove the dollar sign, then convert to a number.</a:t>
            </a:r>
            <a:endParaRPr sz="1400"/>
          </a:p>
          <a:p>
            <a:pPr indent="-310832" lvl="0" marL="457200" rtl="0" algn="l">
              <a:lnSpc>
                <a:spcPct val="115000"/>
              </a:lnSpc>
              <a:spcBef>
                <a:spcPts val="0"/>
              </a:spcBef>
              <a:spcAft>
                <a:spcPts val="0"/>
              </a:spcAft>
              <a:buClr>
                <a:srgbClr val="000000"/>
              </a:buClr>
              <a:buSzPct val="100000"/>
              <a:buChar char="•"/>
            </a:pPr>
            <a:r>
              <a:rPr lang="en-US" sz="1400"/>
              <a:t>Converted</a:t>
            </a:r>
            <a:r>
              <a:rPr lang="en-US" sz="1400"/>
              <a:t> the app size to MB ,</a:t>
            </a:r>
            <a:r>
              <a:rPr lang="en-US" sz="1400"/>
              <a:t>filled</a:t>
            </a:r>
            <a:r>
              <a:rPr lang="en-US" sz="1400"/>
              <a:t> missing  values using the median.</a:t>
            </a:r>
            <a:endParaRPr sz="1400"/>
          </a:p>
          <a:p>
            <a:pPr indent="-310832" lvl="0" marL="457200" rtl="0" algn="l">
              <a:lnSpc>
                <a:spcPct val="115000"/>
              </a:lnSpc>
              <a:spcBef>
                <a:spcPts val="0"/>
              </a:spcBef>
              <a:spcAft>
                <a:spcPts val="0"/>
              </a:spcAft>
              <a:buClr>
                <a:srgbClr val="000000"/>
              </a:buClr>
              <a:buSzPct val="100000"/>
              <a:buFont typeface="Arial"/>
              <a:buChar char="•"/>
            </a:pPr>
            <a:r>
              <a:rPr lang="en-US" sz="1400"/>
              <a:t>Bucketed  Android Ver columns into integer ranges.</a:t>
            </a:r>
            <a:endParaRPr sz="1400"/>
          </a:p>
          <a:p>
            <a:pPr indent="0" lvl="0" marL="0" rtl="0" algn="l">
              <a:lnSpc>
                <a:spcPct val="115000"/>
              </a:lnSpc>
              <a:spcBef>
                <a:spcPts val="0"/>
              </a:spcBef>
              <a:spcAft>
                <a:spcPts val="0"/>
              </a:spcAft>
              <a:buNone/>
            </a:pPr>
            <a:r>
              <a:rPr lang="en-US" sz="1400">
                <a:solidFill>
                  <a:srgbClr val="000000"/>
                </a:solidFill>
              </a:rPr>
              <a:t>g</a:t>
            </a:r>
            <a:r>
              <a:rPr lang="en-US" sz="1400"/>
              <a:t>oogleplaystore_user_reviews.csv:</a:t>
            </a:r>
            <a:endParaRPr sz="1400"/>
          </a:p>
          <a:p>
            <a:pPr indent="-310832" lvl="0" marL="457200" rtl="0" algn="l">
              <a:lnSpc>
                <a:spcPct val="115000"/>
              </a:lnSpc>
              <a:spcBef>
                <a:spcPts val="0"/>
              </a:spcBef>
              <a:spcAft>
                <a:spcPts val="0"/>
              </a:spcAft>
              <a:buSzPct val="100000"/>
              <a:buChar char="•"/>
            </a:pPr>
            <a:r>
              <a:rPr lang="en-US" sz="1400"/>
              <a:t>Normalize all of the columns by removing leading/trailing spaces from all string columns</a:t>
            </a:r>
            <a:endParaRPr sz="1400"/>
          </a:p>
          <a:p>
            <a:pPr indent="-310832" lvl="0" marL="457200" rtl="0" algn="l">
              <a:lnSpc>
                <a:spcPct val="115000"/>
              </a:lnSpc>
              <a:spcBef>
                <a:spcPts val="0"/>
              </a:spcBef>
              <a:spcAft>
                <a:spcPts val="0"/>
              </a:spcAft>
              <a:buSzPct val="100000"/>
              <a:buChar char="•"/>
            </a:pPr>
            <a:r>
              <a:rPr lang="en-US" sz="1400"/>
              <a:t>Converts "Sentiment_Polarity" and "Sentiment_Subjectivity" columns to numeric, coercing invalid values to NaN. </a:t>
            </a:r>
            <a:endParaRPr sz="1400"/>
          </a:p>
          <a:p>
            <a:pPr indent="-310832" lvl="0" marL="457200" rtl="0" algn="l">
              <a:lnSpc>
                <a:spcPct val="115000"/>
              </a:lnSpc>
              <a:spcBef>
                <a:spcPts val="0"/>
              </a:spcBef>
              <a:spcAft>
                <a:spcPts val="0"/>
              </a:spcAft>
              <a:buSzPct val="100000"/>
              <a:buChar char="•"/>
            </a:pPr>
            <a:r>
              <a:rPr lang="en-US" sz="1400"/>
              <a:t>Count number of NaN’s and number of reviews for each app</a:t>
            </a:r>
            <a:endParaRPr sz="1400"/>
          </a:p>
          <a:p>
            <a:pPr indent="-310832" lvl="0" marL="457200" rtl="0" algn="l">
              <a:lnSpc>
                <a:spcPct val="115000"/>
              </a:lnSpc>
              <a:spcBef>
                <a:spcPts val="0"/>
              </a:spcBef>
              <a:spcAft>
                <a:spcPts val="0"/>
              </a:spcAft>
              <a:buSzPct val="100000"/>
              <a:buChar char="•"/>
            </a:pPr>
            <a:r>
              <a:rPr lang="en-US" sz="1400"/>
              <a:t>Merge all of the comments to one row for each app by separating them with “|” sign</a:t>
            </a:r>
            <a:endParaRPr sz="1400"/>
          </a:p>
          <a:p>
            <a:pPr indent="-310832" lvl="0" marL="457200" rtl="0" algn="l">
              <a:lnSpc>
                <a:spcPct val="115000"/>
              </a:lnSpc>
              <a:spcBef>
                <a:spcPts val="0"/>
              </a:spcBef>
              <a:spcAft>
                <a:spcPts val="0"/>
              </a:spcAft>
              <a:buSzPct val="100000"/>
              <a:buChar char="•"/>
            </a:pPr>
            <a:r>
              <a:rPr lang="en-US" sz="1400"/>
              <a:t>Calculate the percentage of positive reviews, mean, median and std of the polarity and subjectivity</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p:nvPr>
            <p:ph idx="1" type="body"/>
          </p:nvPr>
        </p:nvSpPr>
        <p:spPr>
          <a:xfrm>
            <a:off x="457075" y="1300175"/>
            <a:ext cx="8229600" cy="3129000"/>
          </a:xfrm>
          <a:prstGeom prst="ellipse">
            <a:avLst/>
          </a:prstGeom>
        </p:spPr>
        <p:txBody>
          <a:bodyPr anchorCtr="0" anchor="t" bIns="0" lIns="0" spcFirstLastPara="1" rIns="0" wrap="square" tIns="0">
            <a:normAutofit/>
          </a:bodyPr>
          <a:lstStyle/>
          <a:p>
            <a:pPr indent="-304800" lvl="0" marL="457200" rtl="0" algn="l">
              <a:spcBef>
                <a:spcPts val="1200"/>
              </a:spcBef>
              <a:spcAft>
                <a:spcPts val="0"/>
              </a:spcAft>
              <a:buClr>
                <a:srgbClr val="B7B7B7"/>
              </a:buClr>
              <a:buSzPts val="1200"/>
              <a:buAutoNum type="arabicPeriod"/>
            </a:pPr>
            <a:r>
              <a:rPr lang="en-US" sz="1200">
                <a:solidFill>
                  <a:srgbClr val="B7B7B7"/>
                </a:solidFill>
              </a:rPr>
              <a:t>About the dataset</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Cleanup</a:t>
            </a:r>
            <a:endParaRPr sz="1200">
              <a:solidFill>
                <a:srgbClr val="B7B7B7"/>
              </a:solidFill>
            </a:endParaRPr>
          </a:p>
          <a:p>
            <a:pPr indent="-330200" lvl="0" marL="457200" rtl="0" algn="l">
              <a:spcBef>
                <a:spcPts val="0"/>
              </a:spcBef>
              <a:spcAft>
                <a:spcPts val="0"/>
              </a:spcAft>
              <a:buSzPts val="1600"/>
              <a:buAutoNum type="arabicPeriod"/>
            </a:pPr>
            <a:r>
              <a:rPr lang="en-US"/>
              <a:t>Dataset Analysis deep dive</a:t>
            </a:r>
            <a:endParaRPr/>
          </a:p>
          <a:p>
            <a:pPr indent="-304800" lvl="0" marL="457200" rtl="0" algn="l">
              <a:spcBef>
                <a:spcPts val="0"/>
              </a:spcBef>
              <a:spcAft>
                <a:spcPts val="0"/>
              </a:spcAft>
              <a:buClr>
                <a:srgbClr val="B7B7B7"/>
              </a:buClr>
              <a:buSzPts val="1200"/>
              <a:buAutoNum type="arabicPeriod"/>
            </a:pPr>
            <a:r>
              <a:rPr lang="en-US" sz="1200">
                <a:solidFill>
                  <a:srgbClr val="B7B7B7"/>
                </a:solidFill>
              </a:rPr>
              <a:t>Prediction Model</a:t>
            </a:r>
            <a:endParaRPr sz="1200">
              <a:solidFill>
                <a:srgbClr val="B7B7B7"/>
              </a:solidFill>
            </a:endParaRPr>
          </a:p>
          <a:p>
            <a:pPr indent="-304800" lvl="0" marL="457200" rtl="0" algn="l">
              <a:spcBef>
                <a:spcPts val="0"/>
              </a:spcBef>
              <a:spcAft>
                <a:spcPts val="0"/>
              </a:spcAft>
              <a:buClr>
                <a:srgbClr val="B7B7B7"/>
              </a:buClr>
              <a:buSzPts val="1200"/>
              <a:buAutoNum type="arabicPeriod"/>
            </a:pPr>
            <a:r>
              <a:rPr lang="en-US" sz="1200">
                <a:solidFill>
                  <a:srgbClr val="B7B7B7"/>
                </a:solidFill>
              </a:rPr>
              <a:t>Conclusion</a:t>
            </a:r>
            <a:endParaRPr sz="1200">
              <a:solidFill>
                <a:srgbClr val="B7B7B7"/>
              </a:solidFill>
            </a:endParaRPr>
          </a:p>
        </p:txBody>
      </p:sp>
      <p:sp>
        <p:nvSpPr>
          <p:cNvPr id="170" name="Google Shape;170;p28"/>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Agenda</a:t>
            </a:r>
            <a:endParaRPr/>
          </a:p>
        </p:txBody>
      </p:sp>
      <p:sp>
        <p:nvSpPr>
          <p:cNvPr id="171" name="Google Shape;171;p2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nd Gold">
  <a:themeElements>
    <a:clrScheme name="Blue &amp; Gold">
      <a:dk1>
        <a:srgbClr val="182B48"/>
      </a:dk1>
      <a:lt1>
        <a:srgbClr val="FFCC00"/>
      </a:lt1>
      <a:dk2>
        <a:srgbClr val="182B48"/>
      </a:dk2>
      <a:lt2>
        <a:srgbClr val="FEFFFF"/>
      </a:lt2>
      <a:accent1>
        <a:srgbClr val="00629B"/>
      </a:accent1>
      <a:accent2>
        <a:srgbClr val="FFCC00"/>
      </a:accent2>
      <a:accent3>
        <a:srgbClr val="182B48"/>
      </a:accent3>
      <a:accent4>
        <a:srgbClr val="C59114"/>
      </a:accent4>
      <a:accent5>
        <a:srgbClr val="747578"/>
      </a:accent5>
      <a:accent6>
        <a:srgbClr val="FFCC00"/>
      </a:accent6>
      <a:hlink>
        <a:srgbClr val="00629B"/>
      </a:hlink>
      <a:folHlink>
        <a:srgbClr val="7475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